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78" r:id="rId4"/>
  </p:sldMasterIdLst>
  <p:notesMasterIdLst>
    <p:notesMasterId r:id="rId36"/>
  </p:notesMasterIdLst>
  <p:sldIdLst>
    <p:sldId id="256" r:id="rId5"/>
    <p:sldId id="259" r:id="rId6"/>
    <p:sldId id="260" r:id="rId7"/>
    <p:sldId id="261" r:id="rId8"/>
    <p:sldId id="268" r:id="rId9"/>
    <p:sldId id="262" r:id="rId10"/>
    <p:sldId id="263" r:id="rId11"/>
    <p:sldId id="265" r:id="rId12"/>
    <p:sldId id="267" r:id="rId13"/>
    <p:sldId id="272" r:id="rId14"/>
    <p:sldId id="273" r:id="rId15"/>
    <p:sldId id="281" r:id="rId16"/>
    <p:sldId id="282" r:id="rId17"/>
    <p:sldId id="283" r:id="rId18"/>
    <p:sldId id="284" r:id="rId19"/>
    <p:sldId id="269" r:id="rId20"/>
    <p:sldId id="270" r:id="rId21"/>
    <p:sldId id="271" r:id="rId22"/>
    <p:sldId id="274" r:id="rId23"/>
    <p:sldId id="275" r:id="rId24"/>
    <p:sldId id="276" r:id="rId25"/>
    <p:sldId id="278" r:id="rId26"/>
    <p:sldId id="279" r:id="rId27"/>
    <p:sldId id="280" r:id="rId28"/>
    <p:sldId id="286" r:id="rId29"/>
    <p:sldId id="285" r:id="rId30"/>
    <p:sldId id="287" r:id="rId31"/>
    <p:sldId id="288" r:id="rId32"/>
    <p:sldId id="289" r:id="rId33"/>
    <p:sldId id="290" r:id="rId34"/>
    <p:sldId id="291"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eev singh" initials="Rs" lastIdx="5" clrIdx="0">
    <p:extLst>
      <p:ext uri="{19B8F6BF-5375-455C-9EA6-DF929625EA0E}">
        <p15:presenceInfo xmlns:p15="http://schemas.microsoft.com/office/powerpoint/2012/main" userId="e663623edcf6574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90" autoAdjust="0"/>
  </p:normalViewPr>
  <p:slideViewPr>
    <p:cSldViewPr snapToGrid="0">
      <p:cViewPr varScale="1">
        <p:scale>
          <a:sx n="89" d="100"/>
          <a:sy n="89" d="100"/>
        </p:scale>
        <p:origin x="29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5C10F6-E071-4BA8-A3E1-0305A3B44C9F}" type="datetimeFigureOut">
              <a:rPr lang="en-IN" smtClean="0"/>
              <a:t>09-09-2024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DAA717-5D90-4753-90F5-4FD38A52B22D}" type="slidenum">
              <a:rPr lang="en-IN" smtClean="0"/>
              <a:t>‹#›</a:t>
            </a:fld>
            <a:endParaRPr lang="en-IN" dirty="0"/>
          </a:p>
        </p:txBody>
      </p:sp>
    </p:spTree>
    <p:extLst>
      <p:ext uri="{BB962C8B-B14F-4D97-AF65-F5344CB8AC3E}">
        <p14:creationId xmlns:p14="http://schemas.microsoft.com/office/powerpoint/2010/main" val="2935425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1BAC62D-802E-4BE2-B059-6AAB79841228}" type="datetimeFigureOut">
              <a:rPr lang="en-IN" smtClean="0"/>
              <a:t>09-09-2024</a:t>
            </a:fld>
            <a:endParaRPr lang="en-IN" dirty="0"/>
          </a:p>
        </p:txBody>
      </p:sp>
      <p:sp>
        <p:nvSpPr>
          <p:cNvPr id="5" name="Footer Placeholder 4"/>
          <p:cNvSpPr>
            <a:spLocks noGrp="1"/>
          </p:cNvSpPr>
          <p:nvPr>
            <p:ph type="ftr" sz="quarter" idx="11"/>
          </p:nvPr>
        </p:nvSpPr>
        <p:spPr>
          <a:xfrm>
            <a:off x="2692397" y="5037663"/>
            <a:ext cx="5214635" cy="279400"/>
          </a:xfrm>
        </p:spPr>
        <p:txBody>
          <a:bodyPr/>
          <a:lstStyle/>
          <a:p>
            <a:endParaRPr lang="en-IN" dirty="0"/>
          </a:p>
        </p:txBody>
      </p:sp>
      <p:sp>
        <p:nvSpPr>
          <p:cNvPr id="6" name="Slide Number Placeholder 5"/>
          <p:cNvSpPr>
            <a:spLocks noGrp="1"/>
          </p:cNvSpPr>
          <p:nvPr>
            <p:ph type="sldNum" sz="quarter" idx="12"/>
          </p:nvPr>
        </p:nvSpPr>
        <p:spPr>
          <a:xfrm>
            <a:off x="8956900" y="5037663"/>
            <a:ext cx="551167" cy="279400"/>
          </a:xfrm>
        </p:spPr>
        <p:txBody>
          <a:bodyPr/>
          <a:lstStyle/>
          <a:p>
            <a:fld id="{816A8727-7E61-4ADC-88C0-8E56AB697F1C}" type="slidenum">
              <a:rPr lang="en-IN" smtClean="0"/>
              <a:t>‹#›</a:t>
            </a:fld>
            <a:endParaRPr lang="en-IN"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1768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BAC62D-802E-4BE2-B059-6AAB79841228}" type="datetimeFigureOut">
              <a:rPr lang="en-IN" smtClean="0"/>
              <a:t>09-09-2024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816A8727-7E61-4ADC-88C0-8E56AB697F1C}" type="slidenum">
              <a:rPr lang="en-IN" smtClean="0"/>
              <a:t>‹#›</a:t>
            </a:fld>
            <a:endParaRPr lang="en-IN" dirty="0"/>
          </a:p>
        </p:txBody>
      </p:sp>
    </p:spTree>
    <p:extLst>
      <p:ext uri="{BB962C8B-B14F-4D97-AF65-F5344CB8AC3E}">
        <p14:creationId xmlns:p14="http://schemas.microsoft.com/office/powerpoint/2010/main" val="1590644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BAC62D-802E-4BE2-B059-6AAB79841228}" type="datetimeFigureOut">
              <a:rPr lang="en-IN" smtClean="0"/>
              <a:t>09-09-2024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16A8727-7E61-4ADC-88C0-8E56AB697F1C}" type="slidenum">
              <a:rPr lang="en-IN" smtClean="0"/>
              <a:t>‹#›</a:t>
            </a:fld>
            <a:endParaRPr lang="en-IN"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4528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BAC62D-802E-4BE2-B059-6AAB79841228}" type="datetimeFigureOut">
              <a:rPr lang="en-IN" smtClean="0"/>
              <a:t>09-09-2024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16A8727-7E61-4ADC-88C0-8E56AB697F1C}" type="slidenum">
              <a:rPr lang="en-IN" smtClean="0"/>
              <a:t>‹#›</a:t>
            </a:fld>
            <a:endParaRPr lang="en-IN"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4555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BAC62D-802E-4BE2-B059-6AAB79841228}" type="datetimeFigureOut">
              <a:rPr lang="en-IN" smtClean="0"/>
              <a:t>09-09-2024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16A8727-7E61-4ADC-88C0-8E56AB697F1C}" type="slidenum">
              <a:rPr lang="en-IN" smtClean="0"/>
              <a:t>‹#›</a:t>
            </a:fld>
            <a:endParaRPr lang="en-IN" dirty="0"/>
          </a:p>
        </p:txBody>
      </p:sp>
    </p:spTree>
    <p:extLst>
      <p:ext uri="{BB962C8B-B14F-4D97-AF65-F5344CB8AC3E}">
        <p14:creationId xmlns:p14="http://schemas.microsoft.com/office/powerpoint/2010/main" val="42286548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BAC62D-802E-4BE2-B059-6AAB79841228}" type="datetimeFigureOut">
              <a:rPr lang="en-IN" smtClean="0"/>
              <a:t>09-09-2024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16A8727-7E61-4ADC-88C0-8E56AB697F1C}" type="slidenum">
              <a:rPr lang="en-IN" smtClean="0"/>
              <a:t>‹#›</a:t>
            </a:fld>
            <a:endParaRPr lang="en-IN"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0645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BAC62D-802E-4BE2-B059-6AAB79841228}" type="datetimeFigureOut">
              <a:rPr lang="en-IN" smtClean="0"/>
              <a:t>09-09-2024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16A8727-7E61-4ADC-88C0-8E56AB697F1C}" type="slidenum">
              <a:rPr lang="en-IN" smtClean="0"/>
              <a:t>‹#›</a:t>
            </a:fld>
            <a:endParaRPr lang="en-IN"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67214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BAC62D-802E-4BE2-B059-6AAB79841228}" type="datetimeFigureOut">
              <a:rPr lang="en-IN" smtClean="0"/>
              <a:t>09-09-2024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16A8727-7E61-4ADC-88C0-8E56AB697F1C}" type="slidenum">
              <a:rPr lang="en-IN" smtClean="0"/>
              <a:t>‹#›</a:t>
            </a:fld>
            <a:endParaRPr lang="en-IN"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64206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BAC62D-802E-4BE2-B059-6AAB79841228}" type="datetimeFigureOut">
              <a:rPr lang="en-IN" smtClean="0"/>
              <a:t>09-09-2024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16A8727-7E61-4ADC-88C0-8E56AB697F1C}" type="slidenum">
              <a:rPr lang="en-IN" smtClean="0"/>
              <a:t>‹#›</a:t>
            </a:fld>
            <a:endParaRPr lang="en-IN"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2409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BAC62D-802E-4BE2-B059-6AAB79841228}" type="datetimeFigureOut">
              <a:rPr lang="en-IN" smtClean="0"/>
              <a:t>09-09-2024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16A8727-7E61-4ADC-88C0-8E56AB697F1C}" type="slidenum">
              <a:rPr lang="en-IN" smtClean="0"/>
              <a:t>‹#›</a:t>
            </a:fld>
            <a:endParaRPr lang="en-IN" dirty="0"/>
          </a:p>
        </p:txBody>
      </p:sp>
    </p:spTree>
    <p:extLst>
      <p:ext uri="{BB962C8B-B14F-4D97-AF65-F5344CB8AC3E}">
        <p14:creationId xmlns:p14="http://schemas.microsoft.com/office/powerpoint/2010/main" val="4258644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BAC62D-802E-4BE2-B059-6AAB79841228}" type="datetimeFigureOut">
              <a:rPr lang="en-IN" smtClean="0"/>
              <a:t>09-09-2024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16A8727-7E61-4ADC-88C0-8E56AB697F1C}" type="slidenum">
              <a:rPr lang="en-IN" smtClean="0"/>
              <a:t>‹#›</a:t>
            </a:fld>
            <a:endParaRPr lang="en-IN"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5040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BAC62D-802E-4BE2-B059-6AAB79841228}" type="datetimeFigureOut">
              <a:rPr lang="en-IN" smtClean="0"/>
              <a:t>09-09-2024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816A8727-7E61-4ADC-88C0-8E56AB697F1C}" type="slidenum">
              <a:rPr lang="en-IN" smtClean="0"/>
              <a:t>‹#›</a:t>
            </a:fld>
            <a:endParaRPr lang="en-IN" dirty="0"/>
          </a:p>
        </p:txBody>
      </p:sp>
    </p:spTree>
    <p:extLst>
      <p:ext uri="{BB962C8B-B14F-4D97-AF65-F5344CB8AC3E}">
        <p14:creationId xmlns:p14="http://schemas.microsoft.com/office/powerpoint/2010/main" val="149739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BAC62D-802E-4BE2-B059-6AAB79841228}" type="datetimeFigureOut">
              <a:rPr lang="en-IN" smtClean="0"/>
              <a:t>09-09-2024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816A8727-7E61-4ADC-88C0-8E56AB697F1C}" type="slidenum">
              <a:rPr lang="en-IN" smtClean="0"/>
              <a:t>‹#›</a:t>
            </a:fld>
            <a:endParaRPr lang="en-IN"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8910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BAC62D-802E-4BE2-B059-6AAB79841228}" type="datetimeFigureOut">
              <a:rPr lang="en-IN" smtClean="0"/>
              <a:t>09-09-2024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816A8727-7E61-4ADC-88C0-8E56AB697F1C}" type="slidenum">
              <a:rPr lang="en-IN" smtClean="0"/>
              <a:t>‹#›</a:t>
            </a:fld>
            <a:endParaRPr lang="en-IN"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0140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BAC62D-802E-4BE2-B059-6AAB79841228}" type="datetimeFigureOut">
              <a:rPr lang="en-IN" smtClean="0"/>
              <a:t>09-09-2024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816A8727-7E61-4ADC-88C0-8E56AB697F1C}" type="slidenum">
              <a:rPr lang="en-IN" smtClean="0"/>
              <a:t>‹#›</a:t>
            </a:fld>
            <a:endParaRPr lang="en-IN" dirty="0"/>
          </a:p>
        </p:txBody>
      </p:sp>
    </p:spTree>
    <p:extLst>
      <p:ext uri="{BB962C8B-B14F-4D97-AF65-F5344CB8AC3E}">
        <p14:creationId xmlns:p14="http://schemas.microsoft.com/office/powerpoint/2010/main" val="1027526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BAC62D-802E-4BE2-B059-6AAB79841228}" type="datetimeFigureOut">
              <a:rPr lang="en-IN" smtClean="0"/>
              <a:t>09-09-2024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816A8727-7E61-4ADC-88C0-8E56AB697F1C}" type="slidenum">
              <a:rPr lang="en-IN" smtClean="0"/>
              <a:t>‹#›</a:t>
            </a:fld>
            <a:endParaRPr lang="en-IN"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4050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BAC62D-802E-4BE2-B059-6AAB79841228}" type="datetimeFigureOut">
              <a:rPr lang="en-IN" smtClean="0"/>
              <a:t>09-09-2024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816A8727-7E61-4ADC-88C0-8E56AB697F1C}" type="slidenum">
              <a:rPr lang="en-IN" smtClean="0"/>
              <a:t>‹#›</a:t>
            </a:fld>
            <a:endParaRPr lang="en-IN" dirty="0"/>
          </a:p>
        </p:txBody>
      </p:sp>
    </p:spTree>
    <p:extLst>
      <p:ext uri="{BB962C8B-B14F-4D97-AF65-F5344CB8AC3E}">
        <p14:creationId xmlns:p14="http://schemas.microsoft.com/office/powerpoint/2010/main" val="2571422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1BAC62D-802E-4BE2-B059-6AAB79841228}" type="datetimeFigureOut">
              <a:rPr lang="en-IN" smtClean="0"/>
              <a:t>09-09-2024</a:t>
            </a:fld>
            <a:endParaRPr lang="en-IN"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16A8727-7E61-4ADC-88C0-8E56AB697F1C}" type="slidenum">
              <a:rPr lang="en-IN" smtClean="0"/>
              <a:t>‹#›</a:t>
            </a:fld>
            <a:endParaRPr lang="en-IN" dirty="0"/>
          </a:p>
        </p:txBody>
      </p:sp>
    </p:spTree>
    <p:extLst>
      <p:ext uri="{BB962C8B-B14F-4D97-AF65-F5344CB8AC3E}">
        <p14:creationId xmlns:p14="http://schemas.microsoft.com/office/powerpoint/2010/main" val="206102616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fullfom.com/ip-full-form/"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F5DC9-86C1-83E6-722F-1C3E87A4C4C4}"/>
              </a:ext>
            </a:extLst>
          </p:cNvPr>
          <p:cNvSpPr>
            <a:spLocks noGrp="1"/>
          </p:cNvSpPr>
          <p:nvPr>
            <p:ph type="ctrTitle"/>
          </p:nvPr>
        </p:nvSpPr>
        <p:spPr>
          <a:xfrm>
            <a:off x="106136" y="114300"/>
            <a:ext cx="11919857" cy="3314701"/>
          </a:xfrm>
        </p:spPr>
        <p:txBody>
          <a:bodyPr/>
          <a:lstStyle/>
          <a:p>
            <a:r>
              <a:rPr lang="en-IN" dirty="0"/>
              <a:t>Internship</a:t>
            </a:r>
            <a:br>
              <a:rPr lang="en-IN" dirty="0"/>
            </a:br>
            <a:r>
              <a:rPr lang="en-IN" dirty="0"/>
              <a:t>Topic-Smart meter</a:t>
            </a:r>
          </a:p>
        </p:txBody>
      </p:sp>
      <p:sp>
        <p:nvSpPr>
          <p:cNvPr id="3" name="Subtitle 2">
            <a:extLst>
              <a:ext uri="{FF2B5EF4-FFF2-40B4-BE49-F238E27FC236}">
                <a16:creationId xmlns:a16="http://schemas.microsoft.com/office/drawing/2014/main" id="{AC9E2ED2-9688-06EC-6201-7CAD0EA87A6B}"/>
              </a:ext>
            </a:extLst>
          </p:cNvPr>
          <p:cNvSpPr>
            <a:spLocks noGrp="1"/>
          </p:cNvSpPr>
          <p:nvPr>
            <p:ph type="subTitle" idx="1"/>
          </p:nvPr>
        </p:nvSpPr>
        <p:spPr>
          <a:xfrm>
            <a:off x="2692398" y="3657596"/>
            <a:ext cx="7137402" cy="1649189"/>
          </a:xfrm>
        </p:spPr>
        <p:txBody>
          <a:bodyPr>
            <a:normAutofit fontScale="85000" lnSpcReduction="20000"/>
          </a:bodyPr>
          <a:lstStyle/>
          <a:p>
            <a:r>
              <a:rPr lang="en-IN" sz="3600" dirty="0"/>
              <a:t>Location</a:t>
            </a:r>
            <a:r>
              <a:rPr lang="en-IN" dirty="0"/>
              <a:t>-</a:t>
            </a:r>
            <a:r>
              <a:rPr lang="en-IN" sz="3600" dirty="0"/>
              <a:t>Lucknow Uttar Pradesh</a:t>
            </a:r>
          </a:p>
          <a:p>
            <a:r>
              <a:rPr lang="en-IN" sz="3600" dirty="0"/>
              <a:t>Name-Rajeev Singh</a:t>
            </a:r>
          </a:p>
          <a:p>
            <a:r>
              <a:rPr lang="en-IN" sz="3600" dirty="0"/>
              <a:t>USN-1RV21EI039</a:t>
            </a:r>
          </a:p>
          <a:p>
            <a:endParaRPr lang="en-IN" sz="3600" dirty="0"/>
          </a:p>
        </p:txBody>
      </p:sp>
    </p:spTree>
    <p:extLst>
      <p:ext uri="{BB962C8B-B14F-4D97-AF65-F5344CB8AC3E}">
        <p14:creationId xmlns:p14="http://schemas.microsoft.com/office/powerpoint/2010/main" val="3347437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B20B34-E8F6-426E-9C6A-3DDC9B7F50FB}"/>
              </a:ext>
            </a:extLst>
          </p:cNvPr>
          <p:cNvPicPr>
            <a:picLocks noChangeAspect="1"/>
          </p:cNvPicPr>
          <p:nvPr/>
        </p:nvPicPr>
        <p:blipFill>
          <a:blip r:embed="rId2"/>
          <a:stretch>
            <a:fillRect/>
          </a:stretch>
        </p:blipFill>
        <p:spPr>
          <a:xfrm>
            <a:off x="473529" y="456830"/>
            <a:ext cx="11234057" cy="5957455"/>
          </a:xfrm>
          <a:prstGeom prst="rect">
            <a:avLst/>
          </a:prstGeom>
        </p:spPr>
      </p:pic>
    </p:spTree>
    <p:extLst>
      <p:ext uri="{BB962C8B-B14F-4D97-AF65-F5344CB8AC3E}">
        <p14:creationId xmlns:p14="http://schemas.microsoft.com/office/powerpoint/2010/main" val="696090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F2045D-06DD-CADB-6EF3-A194B47A6FE3}"/>
              </a:ext>
            </a:extLst>
          </p:cNvPr>
          <p:cNvPicPr>
            <a:picLocks noChangeAspect="1"/>
          </p:cNvPicPr>
          <p:nvPr/>
        </p:nvPicPr>
        <p:blipFill>
          <a:blip r:embed="rId2"/>
          <a:stretch>
            <a:fillRect/>
          </a:stretch>
        </p:blipFill>
        <p:spPr>
          <a:xfrm>
            <a:off x="865414" y="873578"/>
            <a:ext cx="10425793" cy="5012871"/>
          </a:xfrm>
          <a:prstGeom prst="rect">
            <a:avLst/>
          </a:prstGeom>
        </p:spPr>
      </p:pic>
    </p:spTree>
    <p:extLst>
      <p:ext uri="{BB962C8B-B14F-4D97-AF65-F5344CB8AC3E}">
        <p14:creationId xmlns:p14="http://schemas.microsoft.com/office/powerpoint/2010/main" val="988723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822C207-4BDE-18C6-FB52-E91BFE9A1952}"/>
              </a:ext>
            </a:extLst>
          </p:cNvPr>
          <p:cNvGraphicFramePr>
            <a:graphicFrameLocks noGrp="1"/>
          </p:cNvGraphicFramePr>
          <p:nvPr>
            <p:extLst>
              <p:ext uri="{D42A27DB-BD31-4B8C-83A1-F6EECF244321}">
                <p14:modId xmlns:p14="http://schemas.microsoft.com/office/powerpoint/2010/main" val="2229996642"/>
              </p:ext>
            </p:extLst>
          </p:nvPr>
        </p:nvGraphicFramePr>
        <p:xfrm>
          <a:off x="775607" y="2628899"/>
          <a:ext cx="8245929" cy="2726872"/>
        </p:xfrm>
        <a:graphic>
          <a:graphicData uri="http://schemas.openxmlformats.org/drawingml/2006/table">
            <a:tbl>
              <a:tblPr firstRow="1" firstCol="1" bandRow="1">
                <a:tableStyleId>{5C22544A-7EE6-4342-B048-85BDC9FD1C3A}</a:tableStyleId>
              </a:tblPr>
              <a:tblGrid>
                <a:gridCol w="2485275">
                  <a:extLst>
                    <a:ext uri="{9D8B030D-6E8A-4147-A177-3AD203B41FA5}">
                      <a16:colId xmlns:a16="http://schemas.microsoft.com/office/drawing/2014/main" val="3181583747"/>
                    </a:ext>
                  </a:extLst>
                </a:gridCol>
                <a:gridCol w="1867198">
                  <a:extLst>
                    <a:ext uri="{9D8B030D-6E8A-4147-A177-3AD203B41FA5}">
                      <a16:colId xmlns:a16="http://schemas.microsoft.com/office/drawing/2014/main" val="1873425482"/>
                    </a:ext>
                  </a:extLst>
                </a:gridCol>
                <a:gridCol w="3893456">
                  <a:extLst>
                    <a:ext uri="{9D8B030D-6E8A-4147-A177-3AD203B41FA5}">
                      <a16:colId xmlns:a16="http://schemas.microsoft.com/office/drawing/2014/main" val="783623118"/>
                    </a:ext>
                  </a:extLst>
                </a:gridCol>
              </a:tblGrid>
              <a:tr h="1368184">
                <a:tc>
                  <a:txBody>
                    <a:bodyPr/>
                    <a:lstStyle/>
                    <a:p>
                      <a:pPr algn="ctr"/>
                      <a:r>
                        <a:rPr lang="en-US" sz="1200" dirty="0">
                          <a:effectLst/>
                        </a:rPr>
                        <a:t>Status (As per MI)</a:t>
                      </a:r>
                      <a:endParaRPr lang="en-IN"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US" sz="1200" dirty="0">
                          <a:effectLst/>
                        </a:rPr>
                        <a:t>Responsibility</a:t>
                      </a:r>
                      <a:endParaRPr lang="en-IN"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pPr algn="ctr"/>
                      <a:r>
                        <a:rPr lang="en-US" sz="1200" dirty="0">
                          <a:effectLst/>
                        </a:rPr>
                        <a:t>Remarks</a:t>
                      </a:r>
                      <a:endParaRPr lang="en-IN"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578094463"/>
                  </a:ext>
                </a:extLst>
              </a:tr>
              <a:tr h="339672">
                <a:tc>
                  <a:txBody>
                    <a:bodyPr/>
                    <a:lstStyle/>
                    <a:p>
                      <a:r>
                        <a:rPr lang="en-US" sz="1200" dirty="0">
                          <a:effectLst/>
                        </a:rPr>
                        <a:t>CI Completed</a:t>
                      </a:r>
                      <a:endParaRPr lang="en-IN"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r>
                        <a:rPr lang="en-US" sz="1200" dirty="0">
                          <a:effectLst/>
                        </a:rPr>
                        <a:t>Sub-Contractor</a:t>
                      </a:r>
                      <a:endParaRPr lang="en-IN"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r>
                        <a:rPr lang="en-US" sz="1200" dirty="0">
                          <a:effectLst/>
                        </a:rPr>
                        <a:t>CI Completed by Agency</a:t>
                      </a:r>
                      <a:endParaRPr lang="en-IN"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705855494"/>
                  </a:ext>
                </a:extLst>
              </a:tr>
              <a:tr h="339672">
                <a:tc>
                  <a:txBody>
                    <a:bodyPr/>
                    <a:lstStyle/>
                    <a:p>
                      <a:r>
                        <a:rPr lang="en-US" sz="1200" dirty="0">
                          <a:effectLst/>
                        </a:rPr>
                        <a:t>CI SC Approved</a:t>
                      </a:r>
                      <a:endParaRPr lang="en-IN"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r>
                        <a:rPr lang="en-US" sz="1200" dirty="0">
                          <a:effectLst/>
                        </a:rPr>
                        <a:t>Sub-Contractor</a:t>
                      </a:r>
                      <a:endParaRPr lang="en-IN"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r>
                        <a:rPr lang="en-US" sz="1200" dirty="0">
                          <a:effectLst/>
                        </a:rPr>
                        <a:t>CI Approved by Agency</a:t>
                      </a:r>
                      <a:endParaRPr lang="en-IN"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512499130"/>
                  </a:ext>
                </a:extLst>
              </a:tr>
              <a:tr h="339672">
                <a:tc>
                  <a:txBody>
                    <a:bodyPr/>
                    <a:lstStyle/>
                    <a:p>
                      <a:r>
                        <a:rPr lang="en-US" sz="1200" dirty="0">
                          <a:effectLst/>
                        </a:rPr>
                        <a:t>CI L&amp;T approved</a:t>
                      </a:r>
                      <a:endParaRPr lang="en-IN"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r>
                        <a:rPr lang="en-US" sz="1200" dirty="0">
                          <a:effectLst/>
                        </a:rPr>
                        <a:t>L&amp;T</a:t>
                      </a:r>
                      <a:endParaRPr lang="en-IN"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r>
                        <a:rPr lang="en-US" sz="1200" dirty="0">
                          <a:effectLst/>
                        </a:rPr>
                        <a:t>CI Approved by L&amp;T </a:t>
                      </a:r>
                      <a:endParaRPr lang="en-IN"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439310764"/>
                  </a:ext>
                </a:extLst>
              </a:tr>
              <a:tr h="339672">
                <a:tc>
                  <a:txBody>
                    <a:bodyPr/>
                    <a:lstStyle/>
                    <a:p>
                      <a:r>
                        <a:rPr lang="en-US" sz="1200" dirty="0">
                          <a:effectLst/>
                        </a:rPr>
                        <a:t>CI DISCOM Approved</a:t>
                      </a:r>
                      <a:endParaRPr lang="en-IN"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r>
                        <a:rPr lang="en-US" sz="1200" dirty="0">
                          <a:effectLst/>
                        </a:rPr>
                        <a:t>DISCOM</a:t>
                      </a:r>
                      <a:endParaRPr lang="en-IN"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tc>
                  <a:txBody>
                    <a:bodyPr/>
                    <a:lstStyle/>
                    <a:p>
                      <a:r>
                        <a:rPr lang="en-US" sz="1200" dirty="0">
                          <a:effectLst/>
                        </a:rPr>
                        <a:t>CI approved by DISCOM</a:t>
                      </a:r>
                      <a:endParaRPr lang="en-IN" sz="12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995866061"/>
                  </a:ext>
                </a:extLst>
              </a:tr>
            </a:tbl>
          </a:graphicData>
        </a:graphic>
      </p:graphicFrame>
      <p:sp>
        <p:nvSpPr>
          <p:cNvPr id="3" name="Rectangle 1">
            <a:extLst>
              <a:ext uri="{FF2B5EF4-FFF2-40B4-BE49-F238E27FC236}">
                <a16:creationId xmlns:a16="http://schemas.microsoft.com/office/drawing/2014/main" id="{E809A940-AC64-B3F6-7C00-A71FCF14653B}"/>
              </a:ext>
            </a:extLst>
          </p:cNvPr>
          <p:cNvSpPr>
            <a:spLocks noChangeArrowheads="1"/>
          </p:cNvSpPr>
          <p:nvPr/>
        </p:nvSpPr>
        <p:spPr bwMode="auto">
          <a:xfrm>
            <a:off x="661307" y="675963"/>
            <a:ext cx="10907486"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5125" algn="l"/>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365125" algn="l"/>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365125" algn="l"/>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365125" algn="l"/>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365125" algn="l"/>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365125" algn="l"/>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365125" algn="l"/>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365125" algn="l"/>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365125" algn="l"/>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365125" algn="l"/>
                <a:tab pos="457200" algn="l"/>
              </a:tabLst>
            </a:pPr>
            <a:r>
              <a:rPr lang="en-US" altLang="en-US" sz="2400" dirty="0">
                <a:solidFill>
                  <a:schemeClr val="accent4"/>
                </a:solidFill>
                <a:ea typeface="Times New Roman" panose="02020603050405020304" pitchFamily="18" charset="0"/>
              </a:rPr>
              <a:t>.</a:t>
            </a:r>
            <a:r>
              <a:rPr kumimoji="0" lang="en-US" altLang="en-US" sz="2400" b="0" i="0" u="none" strike="noStrike" cap="none" normalizeH="0" baseline="0" dirty="0">
                <a:ln>
                  <a:noFill/>
                </a:ln>
                <a:solidFill>
                  <a:schemeClr val="accent4"/>
                </a:solidFill>
                <a:effectLst/>
                <a:latin typeface="Arial" panose="020B0604020202020204" pitchFamily="34" charset="0"/>
                <a:ea typeface="Times New Roman" panose="02020603050405020304" pitchFamily="18" charset="0"/>
              </a:rPr>
              <a:t>CONSUMER </a:t>
            </a:r>
            <a:r>
              <a:rPr lang="en-US" altLang="en-US" sz="2400" dirty="0">
                <a:solidFill>
                  <a:schemeClr val="accent4"/>
                </a:solidFill>
                <a:ea typeface="Times New Roman" panose="02020603050405020304" pitchFamily="18" charset="0"/>
              </a:rPr>
              <a:t>INDEXING</a:t>
            </a:r>
          </a:p>
          <a:p>
            <a:pPr marL="0" marR="0" lvl="0" indent="0" algn="l" defTabSz="914400" rtl="0" eaLnBrk="0" fontAlgn="base" latinLnBrk="0" hangingPunct="0">
              <a:lnSpc>
                <a:spcPct val="100000"/>
              </a:lnSpc>
              <a:spcBef>
                <a:spcPct val="0"/>
              </a:spcBef>
              <a:spcAft>
                <a:spcPct val="0"/>
              </a:spcAft>
              <a:buClrTx/>
              <a:buSzTx/>
              <a:buFontTx/>
              <a:buNone/>
              <a:tabLst>
                <a:tab pos="365125" algn="l"/>
                <a:tab pos="457200" algn="l"/>
              </a:tabLst>
            </a:pPr>
            <a:r>
              <a:rPr kumimoji="0" lang="en-US"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Consumer Indexing is the process of capturing Network/Admin hierarchy and Meter information of live consumers. In this process master data (i.e. details of consumers like consumer name, account number, consumer address, etc.) is provided by DISCOM aftermath same is uploaded to MI Database. Once the data is uploaded successfully to the MI database it is assigned to a particular Field Technician for verification and correction required</a:t>
            </a: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65125" algn="l"/>
                <a:tab pos="457200" algn="l"/>
              </a:tabLst>
            </a:pPr>
            <a:endParaRPr kumimoji="0" lang="en-US" altLang="zh-TW"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E323CE1F-E087-2CE9-59A8-7EB05376CF30}"/>
              </a:ext>
            </a:extLst>
          </p:cNvPr>
          <p:cNvSpPr txBox="1"/>
          <p:nvPr/>
        </p:nvSpPr>
        <p:spPr>
          <a:xfrm>
            <a:off x="775608" y="2269671"/>
            <a:ext cx="8380638"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tab pos="365125" algn="l"/>
                <a:tab pos="457200" algn="l"/>
              </a:tabLst>
            </a:pPr>
            <a:r>
              <a:rPr kumimoji="0" lang="en-US" altLang="zh-TW" sz="1800" b="1" i="0" u="none" strike="noStrike" cap="none" normalizeH="0" baseline="0" dirty="0">
                <a:ln>
                  <a:noFill/>
                </a:ln>
                <a:solidFill>
                  <a:schemeClr val="tx1"/>
                </a:solidFill>
                <a:effectLst/>
                <a:latin typeface="Arial" panose="020B0604020202020204" pitchFamily="34" charset="0"/>
                <a:ea typeface="PMingLiU" panose="020B0604030504040204" pitchFamily="18" charset="-120"/>
                <a:cs typeface="Arial" panose="020B0604020202020204" pitchFamily="34" charset="0"/>
              </a:rPr>
              <a:t>2</a:t>
            </a:r>
            <a:r>
              <a:rPr kumimoji="0" lang="en-US" altLang="zh-TW" sz="1800" b="1" i="0" u="none" strike="noStrike" cap="none" normalizeH="0" baseline="0" dirty="0" bmk="">
                <a:ln>
                  <a:noFill/>
                </a:ln>
                <a:solidFill>
                  <a:schemeClr val="tx1"/>
                </a:solidFill>
                <a:effectLst/>
                <a:latin typeface="Arial" panose="020B0604020202020204" pitchFamily="34" charset="0"/>
                <a:ea typeface="PMingLiU" panose="020B0604030504040204" pitchFamily="18" charset="-120"/>
                <a:cs typeface="Arial" panose="020B0604020202020204" pitchFamily="34" charset="0"/>
              </a:rPr>
              <a:t>.1.1 Verification Stages</a:t>
            </a:r>
            <a:endParaRPr kumimoji="0" lang="en-US" altLang="zh-TW" sz="105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653838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CFB24B-E487-E65D-7285-95847B5F7090}"/>
              </a:ext>
            </a:extLst>
          </p:cNvPr>
          <p:cNvSpPr txBox="1"/>
          <p:nvPr/>
        </p:nvSpPr>
        <p:spPr>
          <a:xfrm>
            <a:off x="653143" y="661307"/>
            <a:ext cx="10727871" cy="2406493"/>
          </a:xfrm>
          <a:prstGeom prst="rect">
            <a:avLst/>
          </a:prstGeom>
          <a:noFill/>
        </p:spPr>
        <p:txBody>
          <a:bodyPr wrap="square">
            <a:spAutoFit/>
          </a:bodyPr>
          <a:lstStyle/>
          <a:p>
            <a:pPr lvl="1">
              <a:spcBef>
                <a:spcPts val="1200"/>
              </a:spcBef>
              <a:spcAft>
                <a:spcPts val="600"/>
              </a:spcAft>
              <a:buSzPts val="1300"/>
              <a:tabLst>
                <a:tab pos="365760" algn="l"/>
              </a:tabLst>
            </a:pPr>
            <a:r>
              <a:rPr lang="en-GB" sz="2000" b="1" kern="0" dirty="0">
                <a:effectLst/>
                <a:latin typeface="Arial" panose="020B0604020202020204" pitchFamily="34" charset="0"/>
                <a:ea typeface="Times New Roman" panose="02020603050405020304" pitchFamily="18" charset="0"/>
                <a:cs typeface="Arial" panose="020B0604020202020204" pitchFamily="34" charset="0"/>
              </a:rPr>
              <a:t>.Meter Installation: (D1)</a:t>
            </a:r>
            <a:endParaRPr lang="en-IN" sz="2000" b="1" kern="1400" dirty="0">
              <a:effectLst/>
              <a:latin typeface="Arial" panose="020B0604020202020204" pitchFamily="34" charset="0"/>
              <a:ea typeface="PMingLiU" panose="02020500000000000000" pitchFamily="18" charset="-120"/>
              <a:cs typeface="Times New Roman" panose="02020603050405020304" pitchFamily="18" charset="0"/>
            </a:endParaRPr>
          </a:p>
          <a:p>
            <a:r>
              <a:rPr lang="en-US" sz="1400" dirty="0">
                <a:effectLst/>
                <a:latin typeface="Times New Roman" panose="02020603050405020304" pitchFamily="18" charset="0"/>
                <a:ea typeface="Times New Roman" panose="02020603050405020304" pitchFamily="18" charset="0"/>
              </a:rPr>
              <a:t>The meter is to be installed by the Field team after completion of Consumer Indexing, All the details (Old Electronic Meter Pictures, Smart Meter pictures, Sealing Certificate Pictures) need to be captured and uploaded in the MI database using Meter Installation App. During Meter installation, a few measures are to be taken adopted in terms of meter communication status and errors being displayed in the meter.</a:t>
            </a:r>
            <a:endParaRPr lang="en-IN" sz="1400" dirty="0">
              <a:effectLst/>
              <a:latin typeface="Times New Roman" panose="02020603050405020304" pitchFamily="18" charset="0"/>
              <a:ea typeface="Times New Roman" panose="02020603050405020304" pitchFamily="18" charset="0"/>
            </a:endParaRPr>
          </a:p>
          <a:p>
            <a:r>
              <a:rPr lang="en-US" sz="1200" b="1" kern="0" spc="0" dirty="0">
                <a:latin typeface="Times New Roman" panose="02020603050405020304" pitchFamily="18" charset="0"/>
                <a:ea typeface="Times New Roman" panose="02020603050405020304" pitchFamily="18" charset="0"/>
                <a:cs typeface="Arial" panose="020B0604020202020204" pitchFamily="34" charset="0"/>
              </a:rPr>
              <a:t>          .</a:t>
            </a:r>
            <a:r>
              <a:rPr lang="en-GB" sz="2000" b="1" kern="0" spc="0" dirty="0">
                <a:effectLst/>
                <a:latin typeface="Arial" panose="020B0604020202020204" pitchFamily="34" charset="0"/>
                <a:ea typeface="Times New Roman" panose="02020603050405020304" pitchFamily="18" charset="0"/>
                <a:cs typeface="Arial" panose="020B0604020202020204" pitchFamily="34" charset="0"/>
              </a:rPr>
              <a:t>Meter Communication Status:</a:t>
            </a:r>
            <a:endParaRPr lang="en-IN" sz="2000" b="1" kern="1300" spc="40" dirty="0">
              <a:effectLst/>
              <a:latin typeface="Arial" panose="020B0604020202020204" pitchFamily="34" charset="0"/>
              <a:ea typeface="PMingLiU" panose="02020500000000000000" pitchFamily="18" charset="-120"/>
              <a:cs typeface="Times New Roman" panose="02020603050405020304" pitchFamily="18" charset="0"/>
            </a:endParaRPr>
          </a:p>
          <a:p>
            <a:pPr>
              <a:lnSpc>
                <a:spcPct val="115000"/>
              </a:lnSpc>
            </a:pPr>
            <a:r>
              <a:rPr lang="en-US" sz="1400" dirty="0">
                <a:effectLst/>
                <a:latin typeface="Times New Roman" panose="02020603050405020304" pitchFamily="18" charset="0"/>
                <a:ea typeface="Times New Roman" panose="02020603050405020304" pitchFamily="18" charset="0"/>
              </a:rPr>
              <a:t>During Meter Installation precautions regarding meter communication status (RSSI should be &gt;15) should be considered. Areas having low coverage signals need to be avoided for installation and the same should be communicated with TSP for enhancement of signal in the vicinity. TSP is being managed by Voda for the establishment of GPRS communication in Smart Meter. </a:t>
            </a:r>
            <a:r>
              <a:rPr lang="en-US" sz="1400" dirty="0">
                <a:effectLst/>
                <a:latin typeface="Calibri" panose="020F0502020204030204" pitchFamily="34" charset="0"/>
                <a:ea typeface="Times New Roman" panose="02020603050405020304" pitchFamily="18" charset="0"/>
              </a:rPr>
              <a:t>Vodafone delivers a communication establishment based on a solution SIM that can be installed in the Smart Meter modem device and used across the identified territory.</a:t>
            </a:r>
            <a:endParaRPr lang="en-IN" sz="1400" dirty="0">
              <a:effectLst/>
              <a:latin typeface="Times New Roman" panose="02020603050405020304" pitchFamily="18" charset="0"/>
              <a:ea typeface="Times New Roman" panose="02020603050405020304" pitchFamily="18" charset="0"/>
            </a:endParaRPr>
          </a:p>
        </p:txBody>
      </p:sp>
      <p:graphicFrame>
        <p:nvGraphicFramePr>
          <p:cNvPr id="4" name="Table 3">
            <a:extLst>
              <a:ext uri="{FF2B5EF4-FFF2-40B4-BE49-F238E27FC236}">
                <a16:creationId xmlns:a16="http://schemas.microsoft.com/office/drawing/2014/main" id="{179E480D-690F-96B5-BA34-C3839E5D0AFE}"/>
              </a:ext>
            </a:extLst>
          </p:cNvPr>
          <p:cNvGraphicFramePr>
            <a:graphicFrameLocks noGrp="1"/>
          </p:cNvGraphicFramePr>
          <p:nvPr>
            <p:extLst>
              <p:ext uri="{D42A27DB-BD31-4B8C-83A1-F6EECF244321}">
                <p14:modId xmlns:p14="http://schemas.microsoft.com/office/powerpoint/2010/main" val="3216901620"/>
              </p:ext>
            </p:extLst>
          </p:nvPr>
        </p:nvGraphicFramePr>
        <p:xfrm>
          <a:off x="1047404" y="3765665"/>
          <a:ext cx="10333608" cy="2369127"/>
        </p:xfrm>
        <a:graphic>
          <a:graphicData uri="http://schemas.openxmlformats.org/drawingml/2006/table">
            <a:tbl>
              <a:tblPr firstRow="1" firstCol="1" bandRow="1">
                <a:tableStyleId>{5C22544A-7EE6-4342-B048-85BDC9FD1C3A}</a:tableStyleId>
              </a:tblPr>
              <a:tblGrid>
                <a:gridCol w="1435761">
                  <a:extLst>
                    <a:ext uri="{9D8B030D-6E8A-4147-A177-3AD203B41FA5}">
                      <a16:colId xmlns:a16="http://schemas.microsoft.com/office/drawing/2014/main" val="1139004850"/>
                    </a:ext>
                  </a:extLst>
                </a:gridCol>
                <a:gridCol w="2297434">
                  <a:extLst>
                    <a:ext uri="{9D8B030D-6E8A-4147-A177-3AD203B41FA5}">
                      <a16:colId xmlns:a16="http://schemas.microsoft.com/office/drawing/2014/main" val="2670017257"/>
                    </a:ext>
                  </a:extLst>
                </a:gridCol>
                <a:gridCol w="6600413">
                  <a:extLst>
                    <a:ext uri="{9D8B030D-6E8A-4147-A177-3AD203B41FA5}">
                      <a16:colId xmlns:a16="http://schemas.microsoft.com/office/drawing/2014/main" val="2873926552"/>
                    </a:ext>
                  </a:extLst>
                </a:gridCol>
              </a:tblGrid>
              <a:tr h="280989">
                <a:tc>
                  <a:txBody>
                    <a:bodyPr/>
                    <a:lstStyle/>
                    <a:p>
                      <a:pPr algn="ctr"/>
                      <a:r>
                        <a:rPr lang="en-US" sz="900" dirty="0">
                          <a:effectLst/>
                        </a:rPr>
                        <a:t>S. No.</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Error on Meter Display</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Error Description</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extLst>
                  <a:ext uri="{0D108BD9-81ED-4DB2-BD59-A6C34878D82A}">
                    <a16:rowId xmlns:a16="http://schemas.microsoft.com/office/drawing/2014/main" val="512946749"/>
                  </a:ext>
                </a:extLst>
              </a:tr>
              <a:tr h="160626">
                <a:tc>
                  <a:txBody>
                    <a:bodyPr/>
                    <a:lstStyle/>
                    <a:p>
                      <a:pPr algn="ctr"/>
                      <a:r>
                        <a:rPr lang="en-US" sz="900" dirty="0">
                          <a:effectLst/>
                        </a:rPr>
                        <a:t>1</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Err 00</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All Good</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extLst>
                  <a:ext uri="{0D108BD9-81ED-4DB2-BD59-A6C34878D82A}">
                    <a16:rowId xmlns:a16="http://schemas.microsoft.com/office/drawing/2014/main" val="3995841694"/>
                  </a:ext>
                </a:extLst>
              </a:tr>
              <a:tr h="160626">
                <a:tc>
                  <a:txBody>
                    <a:bodyPr/>
                    <a:lstStyle/>
                    <a:p>
                      <a:pPr algn="ctr"/>
                      <a:r>
                        <a:rPr lang="en-US" sz="900" dirty="0">
                          <a:effectLst/>
                        </a:rPr>
                        <a:t>2</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Err 01</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Meter NIC communication failure</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extLst>
                  <a:ext uri="{0D108BD9-81ED-4DB2-BD59-A6C34878D82A}">
                    <a16:rowId xmlns:a16="http://schemas.microsoft.com/office/drawing/2014/main" val="1344604735"/>
                  </a:ext>
                </a:extLst>
              </a:tr>
              <a:tr h="160626">
                <a:tc>
                  <a:txBody>
                    <a:bodyPr/>
                    <a:lstStyle/>
                    <a:p>
                      <a:pPr algn="ctr"/>
                      <a:r>
                        <a:rPr lang="en-US" sz="900" dirty="0">
                          <a:effectLst/>
                        </a:rPr>
                        <a:t>3</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Err 02</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Modem Initialization failure</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extLst>
                  <a:ext uri="{0D108BD9-81ED-4DB2-BD59-A6C34878D82A}">
                    <a16:rowId xmlns:a16="http://schemas.microsoft.com/office/drawing/2014/main" val="642544649"/>
                  </a:ext>
                </a:extLst>
              </a:tr>
              <a:tr h="160626">
                <a:tc>
                  <a:txBody>
                    <a:bodyPr/>
                    <a:lstStyle/>
                    <a:p>
                      <a:pPr algn="ctr"/>
                      <a:r>
                        <a:rPr lang="en-US" sz="900" dirty="0">
                          <a:effectLst/>
                        </a:rPr>
                        <a:t>4</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Err 03</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SIM not detected</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extLst>
                  <a:ext uri="{0D108BD9-81ED-4DB2-BD59-A6C34878D82A}">
                    <a16:rowId xmlns:a16="http://schemas.microsoft.com/office/drawing/2014/main" val="4216611373"/>
                  </a:ext>
                </a:extLst>
              </a:tr>
              <a:tr h="160626">
                <a:tc>
                  <a:txBody>
                    <a:bodyPr/>
                    <a:lstStyle/>
                    <a:p>
                      <a:pPr algn="ctr"/>
                      <a:r>
                        <a:rPr lang="en-US" sz="900" dirty="0">
                          <a:effectLst/>
                        </a:rPr>
                        <a:t>5</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Err 04</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SIM invalid</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extLst>
                  <a:ext uri="{0D108BD9-81ED-4DB2-BD59-A6C34878D82A}">
                    <a16:rowId xmlns:a16="http://schemas.microsoft.com/office/drawing/2014/main" val="1611920339"/>
                  </a:ext>
                </a:extLst>
              </a:tr>
              <a:tr h="160626">
                <a:tc>
                  <a:txBody>
                    <a:bodyPr/>
                    <a:lstStyle/>
                    <a:p>
                      <a:pPr algn="ctr"/>
                      <a:r>
                        <a:rPr lang="en-US" sz="900" dirty="0">
                          <a:effectLst/>
                        </a:rPr>
                        <a:t>6</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Err 05</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No GSM Network Coverage</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extLst>
                  <a:ext uri="{0D108BD9-81ED-4DB2-BD59-A6C34878D82A}">
                    <a16:rowId xmlns:a16="http://schemas.microsoft.com/office/drawing/2014/main" val="2115088384"/>
                  </a:ext>
                </a:extLst>
              </a:tr>
              <a:tr h="160626">
                <a:tc>
                  <a:txBody>
                    <a:bodyPr/>
                    <a:lstStyle/>
                    <a:p>
                      <a:pPr algn="ctr"/>
                      <a:r>
                        <a:rPr lang="en-US" sz="900" dirty="0">
                          <a:effectLst/>
                        </a:rPr>
                        <a:t>7</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Err 06</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GPRS Network Registration failure</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extLst>
                  <a:ext uri="{0D108BD9-81ED-4DB2-BD59-A6C34878D82A}">
                    <a16:rowId xmlns:a16="http://schemas.microsoft.com/office/drawing/2014/main" val="876943701"/>
                  </a:ext>
                </a:extLst>
              </a:tr>
              <a:tr h="160626">
                <a:tc>
                  <a:txBody>
                    <a:bodyPr/>
                    <a:lstStyle/>
                    <a:p>
                      <a:pPr algn="ctr"/>
                      <a:r>
                        <a:rPr lang="en-US" sz="900" dirty="0">
                          <a:effectLst/>
                        </a:rPr>
                        <a:t>8</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Err 07</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GPRS Registration denied</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extLst>
                  <a:ext uri="{0D108BD9-81ED-4DB2-BD59-A6C34878D82A}">
                    <a16:rowId xmlns:a16="http://schemas.microsoft.com/office/drawing/2014/main" val="3721608853"/>
                  </a:ext>
                </a:extLst>
              </a:tr>
              <a:tr h="160626">
                <a:tc>
                  <a:txBody>
                    <a:bodyPr/>
                    <a:lstStyle/>
                    <a:p>
                      <a:pPr algn="ctr"/>
                      <a:r>
                        <a:rPr lang="en-US" sz="900" dirty="0">
                          <a:effectLst/>
                        </a:rPr>
                        <a:t>9</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Err 08</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No APN configured</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extLst>
                  <a:ext uri="{0D108BD9-81ED-4DB2-BD59-A6C34878D82A}">
                    <a16:rowId xmlns:a16="http://schemas.microsoft.com/office/drawing/2014/main" val="2931310920"/>
                  </a:ext>
                </a:extLst>
              </a:tr>
              <a:tr h="160626">
                <a:tc>
                  <a:txBody>
                    <a:bodyPr/>
                    <a:lstStyle/>
                    <a:p>
                      <a:pPr algn="ctr"/>
                      <a:r>
                        <a:rPr lang="en-US" sz="900" dirty="0">
                          <a:effectLst/>
                        </a:rPr>
                        <a:t>10</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Err 09</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GPRS connection not established</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extLst>
                  <a:ext uri="{0D108BD9-81ED-4DB2-BD59-A6C34878D82A}">
                    <a16:rowId xmlns:a16="http://schemas.microsoft.com/office/drawing/2014/main" val="3422781777"/>
                  </a:ext>
                </a:extLst>
              </a:tr>
              <a:tr h="160626">
                <a:tc>
                  <a:txBody>
                    <a:bodyPr/>
                    <a:lstStyle/>
                    <a:p>
                      <a:pPr algn="ctr"/>
                      <a:r>
                        <a:rPr lang="en-US" sz="900" dirty="0">
                          <a:effectLst/>
                        </a:rPr>
                        <a:t>11</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Err 10</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HES IP/Port not configured</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extLst>
                  <a:ext uri="{0D108BD9-81ED-4DB2-BD59-A6C34878D82A}">
                    <a16:rowId xmlns:a16="http://schemas.microsoft.com/office/drawing/2014/main" val="121768331"/>
                  </a:ext>
                </a:extLst>
              </a:tr>
              <a:tr h="160626">
                <a:tc>
                  <a:txBody>
                    <a:bodyPr/>
                    <a:lstStyle/>
                    <a:p>
                      <a:pPr algn="ctr"/>
                      <a:r>
                        <a:rPr lang="en-US" sz="900" dirty="0">
                          <a:effectLst/>
                        </a:rPr>
                        <a:t>12</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Err 11</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HES port not open</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extLst>
                  <a:ext uri="{0D108BD9-81ED-4DB2-BD59-A6C34878D82A}">
                    <a16:rowId xmlns:a16="http://schemas.microsoft.com/office/drawing/2014/main" val="2347264486"/>
                  </a:ext>
                </a:extLst>
              </a:tr>
              <a:tr h="160626">
                <a:tc>
                  <a:txBody>
                    <a:bodyPr/>
                    <a:lstStyle/>
                    <a:p>
                      <a:pPr algn="ctr"/>
                      <a:r>
                        <a:rPr lang="en-US" sz="900" dirty="0">
                          <a:effectLst/>
                        </a:rPr>
                        <a:t>13</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Err 12</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tc>
                  <a:txBody>
                    <a:bodyPr/>
                    <a:lstStyle/>
                    <a:p>
                      <a:pPr algn="ctr"/>
                      <a:r>
                        <a:rPr lang="en-US" sz="900" dirty="0">
                          <a:effectLst/>
                        </a:rPr>
                        <a:t>Any Key mismatch b/w Meter and NIC</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4786" marR="64786" marT="0" marB="0" anchor="ctr"/>
                </a:tc>
                <a:extLst>
                  <a:ext uri="{0D108BD9-81ED-4DB2-BD59-A6C34878D82A}">
                    <a16:rowId xmlns:a16="http://schemas.microsoft.com/office/drawing/2014/main" val="425392375"/>
                  </a:ext>
                </a:extLst>
              </a:tr>
            </a:tbl>
          </a:graphicData>
        </a:graphic>
      </p:graphicFrame>
      <p:sp>
        <p:nvSpPr>
          <p:cNvPr id="5" name="Rectangle 1">
            <a:extLst>
              <a:ext uri="{FF2B5EF4-FFF2-40B4-BE49-F238E27FC236}">
                <a16:creationId xmlns:a16="http://schemas.microsoft.com/office/drawing/2014/main" id="{16424371-EE1F-5A7D-8128-12BFEFA529DF}"/>
              </a:ext>
            </a:extLst>
          </p:cNvPr>
          <p:cNvSpPr>
            <a:spLocks noChangeArrowheads="1"/>
          </p:cNvSpPr>
          <p:nvPr/>
        </p:nvSpPr>
        <p:spPr bwMode="auto">
          <a:xfrm rot="10800000" flipV="1">
            <a:off x="931024" y="2945922"/>
            <a:ext cx="1044998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 pos="85725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 pos="85725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 pos="85725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 pos="85725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 pos="85725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 pos="85725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 pos="85725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 pos="85725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 pos="8572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457200" algn="l"/>
                <a:tab pos="857250" algn="l"/>
              </a:tabLst>
            </a:pPr>
            <a:r>
              <a:rPr kumimoji="0" lang="en-GB" altLang="zh-TW" sz="2000" b="1" i="0" u="none" strike="noStrike" cap="none" normalizeH="0" baseline="0" dirty="0" bmk="">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Meter Error</a:t>
            </a:r>
            <a:r>
              <a:rPr kumimoji="0" lang="en-GB" altLang="zh-TW" sz="1100" b="1" i="0" u="none" strike="noStrike" cap="none" normalizeH="0" baseline="0" dirty="0" bmk="">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GB" altLang="zh-TW"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 pos="857250" algn="l"/>
              </a:tabLst>
            </a:pPr>
            <a:r>
              <a:rPr kumimoji="0" lang="en-US" altLang="zh-TW"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The meter displays a set of Errors starting from Error 00 – To error 12 which indicates various parameters about the meter SIM. Hence, It is advisable to install the meter on Error 0 and Error 10 only.</a:t>
            </a:r>
            <a:endParaRPr kumimoji="0" lang="en-US" altLang="zh-TW"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 pos="857250" algn="l"/>
              </a:tabLst>
            </a:pPr>
            <a:endParaRPr kumimoji="0" lang="en-US"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12529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6F0317-41A0-2E03-21CA-063CD8EE8798}"/>
              </a:ext>
            </a:extLst>
          </p:cNvPr>
          <p:cNvSpPr txBox="1"/>
          <p:nvPr/>
        </p:nvSpPr>
        <p:spPr>
          <a:xfrm>
            <a:off x="653143" y="644978"/>
            <a:ext cx="10858500" cy="2323713"/>
          </a:xfrm>
          <a:prstGeom prst="rect">
            <a:avLst/>
          </a:prstGeom>
          <a:noFill/>
        </p:spPr>
        <p:txBody>
          <a:bodyPr wrap="square">
            <a:spAutoFit/>
          </a:bodyPr>
          <a:lstStyle/>
          <a:p>
            <a:pPr lvl="1" algn="l">
              <a:spcBef>
                <a:spcPts val="1200"/>
              </a:spcBef>
              <a:spcAft>
                <a:spcPts val="600"/>
              </a:spcAft>
              <a:buSzPts val="1300"/>
              <a:tabLst>
                <a:tab pos="365760" algn="l"/>
              </a:tabLst>
            </a:pPr>
            <a:r>
              <a:rPr lang="en-US" sz="2000" b="1" u="sng" kern="1400" dirty="0">
                <a:solidFill>
                  <a:schemeClr val="accent4"/>
                </a:solidFill>
                <a:latin typeface="Arial" panose="020B0604020202020204" pitchFamily="34" charset="0"/>
                <a:ea typeface="PMingLiU" panose="02020500000000000000" pitchFamily="18" charset="-120"/>
                <a:cs typeface="Times New Roman" panose="02020603050405020304" pitchFamily="18" charset="0"/>
              </a:rPr>
              <a:t>.</a:t>
            </a:r>
            <a:r>
              <a:rPr lang="en-US" sz="2000" b="1" u="sng" kern="1400" dirty="0">
                <a:solidFill>
                  <a:schemeClr val="accent4"/>
                </a:solidFill>
                <a:effectLst/>
                <a:latin typeface="Arial" panose="020B0604020202020204" pitchFamily="34" charset="0"/>
                <a:ea typeface="PMingLiU" panose="02020500000000000000" pitchFamily="18" charset="-120"/>
                <a:cs typeface="Times New Roman" panose="02020603050405020304" pitchFamily="18" charset="0"/>
              </a:rPr>
              <a:t>Advising in CC&amp;B: </a:t>
            </a:r>
            <a:endParaRPr lang="en-IN" sz="2000" b="1" u="sng" kern="1400" dirty="0">
              <a:solidFill>
                <a:schemeClr val="accent4"/>
              </a:solidFill>
              <a:effectLst/>
              <a:latin typeface="Arial" panose="020B0604020202020204" pitchFamily="34" charset="0"/>
              <a:ea typeface="PMingLiU" panose="02020500000000000000" pitchFamily="18" charset="-120"/>
              <a:cs typeface="Times New Roman" panose="02020603050405020304" pitchFamily="18" charset="0"/>
            </a:endParaRPr>
          </a:p>
          <a:p>
            <a:pPr algn="just"/>
            <a:r>
              <a:rPr lang="x-none" sz="2000" dirty="0">
                <a:effectLst/>
                <a:latin typeface="Times New Roman" panose="02020603050405020304" pitchFamily="18" charset="0"/>
                <a:ea typeface="Times New Roman" panose="02020603050405020304" pitchFamily="18" charset="0"/>
              </a:rPr>
              <a:t>Advising is the process of attaching </a:t>
            </a:r>
            <a:r>
              <a:rPr lang="en-IN" sz="2000" dirty="0">
                <a:effectLst/>
                <a:latin typeface="Times New Roman" panose="02020603050405020304" pitchFamily="18" charset="0"/>
                <a:ea typeface="Times New Roman" panose="02020603050405020304" pitchFamily="18" charset="0"/>
              </a:rPr>
              <a:t>a </a:t>
            </a:r>
            <a:r>
              <a:rPr lang="x-none" sz="2000" dirty="0">
                <a:effectLst/>
                <a:latin typeface="Times New Roman" panose="02020603050405020304" pitchFamily="18" charset="0"/>
                <a:ea typeface="Times New Roman" panose="02020603050405020304" pitchFamily="18" charset="0"/>
              </a:rPr>
              <a:t>Smart Meter in CC&amp;B (Consumer Care and Billing System) with consumer Id for further billing process.</a:t>
            </a:r>
            <a:r>
              <a:rPr lang="x-none" sz="2000" dirty="0">
                <a:effectLst/>
                <a:latin typeface="Calibri" panose="020F0502020204030204" pitchFamily="34" charset="0"/>
                <a:ea typeface="Times New Roman" panose="02020603050405020304" pitchFamily="18" charset="0"/>
              </a:rPr>
              <a:t> </a:t>
            </a:r>
            <a:r>
              <a:rPr lang="en-US" sz="2000" dirty="0">
                <a:effectLst/>
                <a:latin typeface="Calibri" panose="020F0502020204030204" pitchFamily="34" charset="0"/>
                <a:ea typeface="Times New Roman" panose="02020603050405020304" pitchFamily="18" charset="0"/>
              </a:rPr>
              <a:t>The purpose of advising is to facilitate the billing data to the CC&amp;B system. UPPCL has an older version of Oracle CC&amp;B (v2.3.1) implemented. Since the meters will be replaced in bulk, there is a need to have an automated way to replace the meters in the CC&amp;B system. This process called in UP as Meter Advising explains the way the meters will be replaced in the CC&amp;B system. </a:t>
            </a:r>
            <a:endParaRPr lang="en-IN" sz="20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55B569A6-78EB-98E2-2DEB-7C324626A4A7}"/>
              </a:ext>
            </a:extLst>
          </p:cNvPr>
          <p:cNvSpPr txBox="1"/>
          <p:nvPr/>
        </p:nvSpPr>
        <p:spPr>
          <a:xfrm>
            <a:off x="800100" y="2968691"/>
            <a:ext cx="10589078" cy="2908489"/>
          </a:xfrm>
          <a:prstGeom prst="rect">
            <a:avLst/>
          </a:prstGeom>
          <a:noFill/>
        </p:spPr>
        <p:txBody>
          <a:bodyPr wrap="square">
            <a:spAutoFit/>
          </a:bodyPr>
          <a:lstStyle/>
          <a:p>
            <a:pPr lvl="1" algn="l">
              <a:spcBef>
                <a:spcPts val="1200"/>
              </a:spcBef>
              <a:spcAft>
                <a:spcPts val="600"/>
              </a:spcAft>
              <a:buSzPts val="1300"/>
              <a:tabLst>
                <a:tab pos="365760" algn="l"/>
              </a:tabLst>
            </a:pPr>
            <a:r>
              <a:rPr lang="en-US" b="1" u="sng" kern="1400" dirty="0">
                <a:solidFill>
                  <a:schemeClr val="accent4"/>
                </a:solidFill>
                <a:effectLst/>
                <a:latin typeface="Arial" panose="020B0604020202020204" pitchFamily="34" charset="0"/>
                <a:ea typeface="PMingLiU" panose="02020500000000000000" pitchFamily="18" charset="-120"/>
                <a:cs typeface="Times New Roman" panose="02020603050405020304" pitchFamily="18" charset="0"/>
              </a:rPr>
              <a:t>.Master Data Synch in MDM </a:t>
            </a:r>
            <a:endParaRPr lang="en-IN" b="1" u="sng" kern="1400" dirty="0">
              <a:solidFill>
                <a:schemeClr val="accent4"/>
              </a:solidFill>
              <a:effectLst/>
              <a:latin typeface="Arial" panose="020B0604020202020204" pitchFamily="34" charset="0"/>
              <a:ea typeface="PMingLiU" panose="02020500000000000000" pitchFamily="18" charset="-120"/>
              <a:cs typeface="Times New Roman" panose="02020603050405020304" pitchFamily="18" charset="0"/>
            </a:endParaRPr>
          </a:p>
          <a:p>
            <a:pPr algn="just"/>
            <a:r>
              <a:rPr lang="en-GB" sz="2000" dirty="0">
                <a:effectLst/>
                <a:latin typeface="Calibri" panose="020F0502020204030204" pitchFamily="34" charset="0"/>
                <a:ea typeface="Times New Roman" panose="02020603050405020304" pitchFamily="18" charset="0"/>
              </a:rPr>
              <a:t>Once the smart meters are advised in UPPCL’s CC&amp;B system, the data needs to be synced with the MDM system via Oracle provided CCB – MDM integration pack. Master Data Synch is used to configure consumer details in Master Data Management System which makes a bridge between HES and CC&amp;B. The Meter Data Management System support storage, archiving, retrieval &amp; analysis of meter data and various other MIS along with validation &amp; verification algorithms. MDMS shall also support the future requirement of DISCOM and shall support the integration of other smart grid functionalities like Distribution Transformer Health Monitoring system, self-healing system, etc. as and when implemented by the DISCOM</a:t>
            </a:r>
            <a:r>
              <a:rPr lang="en-GB" dirty="0">
                <a:effectLst/>
                <a:latin typeface="Calibri" panose="020F0502020204030204" pitchFamily="34"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43720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0BE2AB-6C0B-7AF8-45CB-1E01E26205F7}"/>
              </a:ext>
            </a:extLst>
          </p:cNvPr>
          <p:cNvSpPr txBox="1"/>
          <p:nvPr/>
        </p:nvSpPr>
        <p:spPr>
          <a:xfrm>
            <a:off x="669471" y="677635"/>
            <a:ext cx="10850336" cy="1585049"/>
          </a:xfrm>
          <a:prstGeom prst="rect">
            <a:avLst/>
          </a:prstGeom>
          <a:noFill/>
        </p:spPr>
        <p:txBody>
          <a:bodyPr wrap="square">
            <a:spAutoFit/>
          </a:bodyPr>
          <a:lstStyle/>
          <a:p>
            <a:pPr lvl="1">
              <a:spcBef>
                <a:spcPts val="1200"/>
              </a:spcBef>
              <a:spcAft>
                <a:spcPts val="600"/>
              </a:spcAft>
              <a:buSzPts val="1300"/>
              <a:tabLst>
                <a:tab pos="365760" algn="l"/>
              </a:tabLst>
            </a:pPr>
            <a:r>
              <a:rPr lang="en-US" sz="2000" b="1" u="sng" kern="1400" dirty="0">
                <a:solidFill>
                  <a:schemeClr val="accent4"/>
                </a:solidFill>
                <a:effectLst/>
                <a:latin typeface="Arial" panose="020B0604020202020204" pitchFamily="34" charset="0"/>
                <a:ea typeface="PMingLiU" panose="02020500000000000000" pitchFamily="18" charset="-120"/>
                <a:cs typeface="Times New Roman" panose="02020603050405020304" pitchFamily="18" charset="0"/>
              </a:rPr>
              <a:t>HES Meter Registration : </a:t>
            </a:r>
            <a:endParaRPr lang="en-IN" sz="2000" b="1" u="sng" kern="1400" dirty="0">
              <a:solidFill>
                <a:schemeClr val="accent4"/>
              </a:solidFill>
              <a:effectLst/>
              <a:latin typeface="Arial" panose="020B0604020202020204" pitchFamily="34" charset="0"/>
              <a:ea typeface="PMingLiU" panose="02020500000000000000" pitchFamily="18" charset="-120"/>
              <a:cs typeface="Times New Roman" panose="02020603050405020304" pitchFamily="18" charset="0"/>
            </a:endParaRPr>
          </a:p>
          <a:p>
            <a:pPr algn="just"/>
            <a:r>
              <a:rPr lang="en-US" dirty="0">
                <a:effectLst/>
                <a:latin typeface="Times New Roman" panose="02020603050405020304" pitchFamily="18" charset="0"/>
                <a:ea typeface="Times New Roman" panose="02020603050405020304" pitchFamily="18" charset="0"/>
              </a:rPr>
              <a:t>The main objective of HES is to acquire meter data automatically avoiding any human intervention and monitoring parameters acquired from meters. Head End System is being managed by Trilliant, HES plays a crucial role in fetching data from Meter. Meters need to be registered and commissioned in HES for further communication and data fetching. (*</a:t>
            </a:r>
            <a:r>
              <a:rPr lang="en-US" b="0" i="0" dirty="0">
                <a:effectLst/>
                <a:latin typeface="Catamaran"/>
              </a:rPr>
              <a:t>Trilliant is a global provider of secure, enterprise-wide smart energy communications solutions).</a:t>
            </a:r>
            <a:endParaRPr lang="en-IN"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56C4FBD1-D2C1-5392-811D-319F28E93DF4}"/>
              </a:ext>
            </a:extLst>
          </p:cNvPr>
          <p:cNvSpPr txBox="1"/>
          <p:nvPr/>
        </p:nvSpPr>
        <p:spPr>
          <a:xfrm>
            <a:off x="742951" y="2262682"/>
            <a:ext cx="10662556" cy="3816429"/>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 </a:t>
            </a:r>
            <a:r>
              <a:rPr lang="en-US" sz="2000" b="1" u="sng" dirty="0">
                <a:solidFill>
                  <a:schemeClr val="accent4"/>
                </a:solidFill>
                <a:effectLst/>
                <a:latin typeface="Times New Roman" panose="02020603050405020304" pitchFamily="18" charset="0"/>
                <a:ea typeface="Times New Roman" panose="02020603050405020304" pitchFamily="18" charset="0"/>
              </a:rPr>
              <a:t>Meter Commissioning </a:t>
            </a:r>
            <a:r>
              <a:rPr lang="en-US" sz="2000" b="1" u="sng" dirty="0">
                <a:solidFill>
                  <a:schemeClr val="accent4"/>
                </a:solidFill>
                <a:latin typeface="Times New Roman" panose="02020603050405020304" pitchFamily="18" charset="0"/>
                <a:ea typeface="Times New Roman" panose="02020603050405020304" pitchFamily="18" charset="0"/>
              </a:rPr>
              <a:t>:</a:t>
            </a:r>
            <a:endParaRPr lang="en-IN" sz="2000" u="sng" dirty="0">
              <a:solidFill>
                <a:schemeClr val="accent4"/>
              </a:solidFill>
              <a:effectLst/>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Meter commissioning is the process, where HES communicates with the meter and verifies its configuration (such as meter-ipv6 address mapping). Once the meter is commissioned in HES its status changes from installed to commissioned.</a:t>
            </a:r>
          </a:p>
          <a:p>
            <a:pPr algn="just"/>
            <a:endParaRPr lang="en-US" dirty="0">
              <a:latin typeface="Times New Roman" panose="02020603050405020304" pitchFamily="18" charset="0"/>
              <a:ea typeface="Times New Roman" panose="02020603050405020304" pitchFamily="18" charset="0"/>
            </a:endParaRPr>
          </a:p>
          <a:p>
            <a:pPr algn="just"/>
            <a:r>
              <a:rPr lang="en-US" b="0" i="0" dirty="0">
                <a:solidFill>
                  <a:srgbClr val="4B4F58"/>
                </a:solidFill>
                <a:effectLst/>
                <a:latin typeface="Roboto" panose="02000000000000000000" pitchFamily="2" charset="0"/>
              </a:rPr>
              <a:t>.</a:t>
            </a:r>
            <a:r>
              <a:rPr lang="en-US" sz="2400" b="0" i="0" u="sng" dirty="0">
                <a:solidFill>
                  <a:schemeClr val="accent4"/>
                </a:solidFill>
                <a:effectLst/>
                <a:latin typeface="Roboto" panose="02000000000000000000" pitchFamily="2" charset="0"/>
              </a:rPr>
              <a:t>GPRS</a:t>
            </a:r>
            <a:r>
              <a:rPr lang="en-US" sz="2400" b="0" i="0" u="sng" dirty="0">
                <a:effectLst/>
                <a:latin typeface="Roboto" panose="02000000000000000000" pitchFamily="2" charset="0"/>
              </a:rPr>
              <a:t>:</a:t>
            </a:r>
            <a:r>
              <a:rPr lang="en-US" b="0" i="0" dirty="0">
                <a:effectLst/>
                <a:latin typeface="Roboto" panose="02000000000000000000" pitchFamily="2" charset="0"/>
              </a:rPr>
              <a:t> </a:t>
            </a:r>
            <a:r>
              <a:rPr lang="en-US" sz="1800" b="0" i="0" dirty="0">
                <a:effectLst/>
                <a:latin typeface="Roboto" panose="02000000000000000000" pitchFamily="2" charset="0"/>
              </a:rPr>
              <a:t>It is a packet-oriented wireless mobile data service on the 2G and 3G cellular communication systems. It is a non-voice, high-speed packet-switching technology intended for GSM networks. GPRS supports Internet Protocol (</a:t>
            </a:r>
            <a:r>
              <a:rPr lang="en-US" sz="1800" b="0" i="0" u="sng" dirty="0">
                <a:effectLst/>
                <a:latin typeface="Roboto" panose="02000000000000000000" pitchFamily="2" charset="0"/>
                <a:hlinkClick r:id="rId2">
                  <a:extLst>
                    <a:ext uri="{A12FA001-AC4F-418D-AE19-62706E023703}">
                      <ahyp:hlinkClr xmlns:ahyp="http://schemas.microsoft.com/office/drawing/2018/hyperlinkcolor" val="tx"/>
                    </a:ext>
                  </a:extLst>
                </a:hlinkClick>
              </a:rPr>
              <a:t>IP</a:t>
            </a:r>
            <a:r>
              <a:rPr lang="en-US" sz="1800" b="0" i="0" dirty="0">
                <a:effectLst/>
                <a:latin typeface="Roboto" panose="02000000000000000000" pitchFamily="2" charset="0"/>
              </a:rPr>
              <a:t>) and Point-to-Point Protocol (PPP). General Packet Radio Service (GPRS) was one of the most popular data access models in Asia and Europe. Later it was adopted by some of the carrier network giants like Rogers and Tmobile in Canada and the USA. With the advancement of technology, faster versions of 3G and 4G were introduced.</a:t>
            </a:r>
            <a:endParaRPr lang="en-IN" sz="1800" dirty="0"/>
          </a:p>
          <a:p>
            <a:pPr algn="just"/>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05820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65A1E1-3521-81DA-C137-93B6151DFDC8}"/>
              </a:ext>
            </a:extLst>
          </p:cNvPr>
          <p:cNvPicPr>
            <a:picLocks noChangeAspect="1"/>
          </p:cNvPicPr>
          <p:nvPr/>
        </p:nvPicPr>
        <p:blipFill>
          <a:blip r:embed="rId2"/>
          <a:stretch>
            <a:fillRect/>
          </a:stretch>
        </p:blipFill>
        <p:spPr>
          <a:xfrm>
            <a:off x="987879" y="932951"/>
            <a:ext cx="10099221" cy="4806541"/>
          </a:xfrm>
          <a:prstGeom prst="rect">
            <a:avLst/>
          </a:prstGeom>
        </p:spPr>
      </p:pic>
    </p:spTree>
    <p:extLst>
      <p:ext uri="{BB962C8B-B14F-4D97-AF65-F5344CB8AC3E}">
        <p14:creationId xmlns:p14="http://schemas.microsoft.com/office/powerpoint/2010/main" val="1775525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F4B4F9-0E90-82A9-A4DA-8A53B23BEEFF}"/>
              </a:ext>
            </a:extLst>
          </p:cNvPr>
          <p:cNvPicPr>
            <a:picLocks noChangeAspect="1"/>
          </p:cNvPicPr>
          <p:nvPr/>
        </p:nvPicPr>
        <p:blipFill>
          <a:blip r:embed="rId2"/>
          <a:stretch>
            <a:fillRect/>
          </a:stretch>
        </p:blipFill>
        <p:spPr>
          <a:xfrm>
            <a:off x="734787" y="606040"/>
            <a:ext cx="10458450" cy="5645920"/>
          </a:xfrm>
          <a:prstGeom prst="rect">
            <a:avLst/>
          </a:prstGeom>
        </p:spPr>
      </p:pic>
    </p:spTree>
    <p:extLst>
      <p:ext uri="{BB962C8B-B14F-4D97-AF65-F5344CB8AC3E}">
        <p14:creationId xmlns:p14="http://schemas.microsoft.com/office/powerpoint/2010/main" val="2688012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EFC5FC-1E62-E8D7-36A3-B39DEC842195}"/>
              </a:ext>
            </a:extLst>
          </p:cNvPr>
          <p:cNvPicPr>
            <a:picLocks noChangeAspect="1"/>
          </p:cNvPicPr>
          <p:nvPr/>
        </p:nvPicPr>
        <p:blipFill>
          <a:blip r:embed="rId2"/>
          <a:stretch>
            <a:fillRect/>
          </a:stretch>
        </p:blipFill>
        <p:spPr>
          <a:xfrm>
            <a:off x="790680" y="703494"/>
            <a:ext cx="10639320" cy="5468706"/>
          </a:xfrm>
          <a:prstGeom prst="rect">
            <a:avLst/>
          </a:prstGeom>
        </p:spPr>
      </p:pic>
    </p:spTree>
    <p:extLst>
      <p:ext uri="{BB962C8B-B14F-4D97-AF65-F5344CB8AC3E}">
        <p14:creationId xmlns:p14="http://schemas.microsoft.com/office/powerpoint/2010/main" val="180411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629E79-7C58-68FE-E50D-6EBD8CC47146}"/>
              </a:ext>
            </a:extLst>
          </p:cNvPr>
          <p:cNvPicPr>
            <a:picLocks noChangeAspect="1"/>
          </p:cNvPicPr>
          <p:nvPr/>
        </p:nvPicPr>
        <p:blipFill>
          <a:blip r:embed="rId2"/>
          <a:stretch>
            <a:fillRect/>
          </a:stretch>
        </p:blipFill>
        <p:spPr>
          <a:xfrm>
            <a:off x="661307" y="677941"/>
            <a:ext cx="10687050" cy="5502117"/>
          </a:xfrm>
          <a:prstGeom prst="rect">
            <a:avLst/>
          </a:prstGeom>
        </p:spPr>
      </p:pic>
    </p:spTree>
    <p:extLst>
      <p:ext uri="{BB962C8B-B14F-4D97-AF65-F5344CB8AC3E}">
        <p14:creationId xmlns:p14="http://schemas.microsoft.com/office/powerpoint/2010/main" val="212271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038C9-C47D-71AA-D0A7-FE6B954F73C1}"/>
              </a:ext>
            </a:extLst>
          </p:cNvPr>
          <p:cNvSpPr>
            <a:spLocks noGrp="1"/>
          </p:cNvSpPr>
          <p:nvPr>
            <p:ph type="title"/>
          </p:nvPr>
        </p:nvSpPr>
        <p:spPr>
          <a:xfrm>
            <a:off x="718457" y="824594"/>
            <a:ext cx="10178141" cy="1461406"/>
          </a:xfrm>
        </p:spPr>
        <p:txBody>
          <a:bodyPr>
            <a:noAutofit/>
          </a:bodyPr>
          <a:lstStyle/>
          <a:p>
            <a:r>
              <a:rPr lang="en-IN" sz="4000" u="sng" dirty="0">
                <a:solidFill>
                  <a:schemeClr val="accent4"/>
                </a:solidFill>
              </a:rPr>
              <a:t>Name of Project-Advanced metering infrastructure (AMI)-Smart meter</a:t>
            </a:r>
          </a:p>
        </p:txBody>
      </p:sp>
      <p:sp>
        <p:nvSpPr>
          <p:cNvPr id="3" name="Content Placeholder 2">
            <a:extLst>
              <a:ext uri="{FF2B5EF4-FFF2-40B4-BE49-F238E27FC236}">
                <a16:creationId xmlns:a16="http://schemas.microsoft.com/office/drawing/2014/main" id="{141D1A15-D0B2-D620-BC52-CEC9137C06BC}"/>
              </a:ext>
            </a:extLst>
          </p:cNvPr>
          <p:cNvSpPr>
            <a:spLocks noGrp="1"/>
          </p:cNvSpPr>
          <p:nvPr>
            <p:ph idx="1"/>
          </p:nvPr>
        </p:nvSpPr>
        <p:spPr>
          <a:xfrm>
            <a:off x="1295401" y="2432957"/>
            <a:ext cx="9601196" cy="3698421"/>
          </a:xfrm>
        </p:spPr>
        <p:txBody>
          <a:bodyPr>
            <a:normAutofit fontScale="85000" lnSpcReduction="20000"/>
          </a:bodyPr>
          <a:lstStyle/>
          <a:p>
            <a:r>
              <a:rPr lang="en-IN" sz="2400" u="sng" dirty="0">
                <a:solidFill>
                  <a:schemeClr val="accent5"/>
                </a:solidFill>
                <a:effectLst/>
              </a:rPr>
              <a:t>1. T</a:t>
            </a:r>
            <a:r>
              <a:rPr lang="en-US" sz="2400" u="sng" dirty="0">
                <a:solidFill>
                  <a:schemeClr val="accent5"/>
                </a:solidFill>
                <a:effectLst/>
              </a:rPr>
              <a:t>echnical EESL architecture of AMI solution</a:t>
            </a:r>
            <a:endParaRPr lang="en-IN" sz="2400" u="sng" dirty="0">
              <a:solidFill>
                <a:schemeClr val="accent5"/>
              </a:solidFill>
              <a:effectLst/>
            </a:endParaRPr>
          </a:p>
          <a:p>
            <a:pPr marL="342900" lvl="0" indent="-342900">
              <a:buFont typeface="Symbol" panose="05050102010706020507" pitchFamily="18" charset="2"/>
              <a:buChar char=""/>
            </a:pPr>
            <a:r>
              <a:rPr lang="en-US" sz="2400" dirty="0">
                <a:effectLst/>
              </a:rPr>
              <a:t>Head End System (HES) </a:t>
            </a:r>
            <a:endParaRPr lang="en-IN" sz="2400" dirty="0">
              <a:effectLst/>
            </a:endParaRPr>
          </a:p>
          <a:p>
            <a:pPr marL="342900" lvl="0" indent="-342900" algn="l">
              <a:lnSpc>
                <a:spcPct val="200000"/>
              </a:lnSpc>
              <a:buFont typeface="Symbol" panose="05050102010706020507" pitchFamily="18" charset="2"/>
              <a:buChar char=""/>
            </a:pPr>
            <a:r>
              <a:rPr lang="en-GB" sz="2400" dirty="0">
                <a:effectLst/>
              </a:rPr>
              <a:t>Meter Data Management System (MDMS) </a:t>
            </a:r>
            <a:endParaRPr lang="en-IN" sz="2400" dirty="0">
              <a:effectLst/>
            </a:endParaRPr>
          </a:p>
          <a:p>
            <a:pPr marL="342900" lvl="0" indent="-342900" algn="l">
              <a:lnSpc>
                <a:spcPct val="200000"/>
              </a:lnSpc>
              <a:buFont typeface="Symbol" panose="05050102010706020507" pitchFamily="18" charset="2"/>
              <a:buChar char=""/>
            </a:pPr>
            <a:r>
              <a:rPr lang="en-GB" sz="2400" dirty="0">
                <a:effectLst/>
              </a:rPr>
              <a:t>Meter Installation and Consumer Indexing Application</a:t>
            </a:r>
            <a:endParaRPr lang="en-IN" sz="2400" dirty="0">
              <a:effectLst/>
            </a:endParaRPr>
          </a:p>
          <a:p>
            <a:pPr marL="342900" lvl="0" indent="-342900" algn="l">
              <a:lnSpc>
                <a:spcPct val="200000"/>
              </a:lnSpc>
              <a:buFont typeface="Symbol" panose="05050102010706020507" pitchFamily="18" charset="2"/>
              <a:buChar char=""/>
            </a:pPr>
            <a:r>
              <a:rPr lang="en-GB" sz="2400" dirty="0">
                <a:effectLst/>
              </a:rPr>
              <a:t>Mobile Application Web Portal for consumers</a:t>
            </a:r>
            <a:endParaRPr lang="en-IN" sz="2400" dirty="0">
              <a:effectLst/>
            </a:endParaRPr>
          </a:p>
          <a:p>
            <a:pPr marL="342900" lvl="0" indent="-342900" algn="l">
              <a:lnSpc>
                <a:spcPct val="200000"/>
              </a:lnSpc>
              <a:buFont typeface="Symbol" panose="05050102010706020507" pitchFamily="18" charset="2"/>
              <a:buChar char=""/>
            </a:pPr>
            <a:r>
              <a:rPr lang="en-GB" sz="2400" dirty="0">
                <a:effectLst/>
              </a:rPr>
              <a:t>WFMS Application (Work Force Management System)</a:t>
            </a:r>
          </a:p>
          <a:p>
            <a:pPr marL="342900" lvl="0" indent="-342900" algn="l">
              <a:lnSpc>
                <a:spcPct val="200000"/>
              </a:lnSpc>
              <a:buFont typeface="Symbol" panose="05050102010706020507" pitchFamily="18" charset="2"/>
              <a:buChar char=""/>
            </a:pPr>
            <a:endParaRPr lang="en-IN" sz="2400" dirty="0">
              <a:effectLst/>
            </a:endParaRPr>
          </a:p>
          <a:p>
            <a:endParaRPr lang="en-IN" dirty="0"/>
          </a:p>
        </p:txBody>
      </p:sp>
      <p:sp>
        <p:nvSpPr>
          <p:cNvPr id="4" name="TextBox 3">
            <a:extLst>
              <a:ext uri="{FF2B5EF4-FFF2-40B4-BE49-F238E27FC236}">
                <a16:creationId xmlns:a16="http://schemas.microsoft.com/office/drawing/2014/main" id="{EF778B79-583F-BA4B-48BE-29A01172BC2C}"/>
              </a:ext>
            </a:extLst>
          </p:cNvPr>
          <p:cNvSpPr txBox="1"/>
          <p:nvPr/>
        </p:nvSpPr>
        <p:spPr>
          <a:xfrm>
            <a:off x="7240554" y="2771192"/>
            <a:ext cx="4086809" cy="3262214"/>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2A791D45-1031-0D23-1863-E21E4BCCCBA5}"/>
              </a:ext>
            </a:extLst>
          </p:cNvPr>
          <p:cNvSpPr txBox="1"/>
          <p:nvPr/>
        </p:nvSpPr>
        <p:spPr>
          <a:xfrm>
            <a:off x="7417057" y="2547257"/>
            <a:ext cx="3797559" cy="3508653"/>
          </a:xfrm>
          <a:prstGeom prst="rect">
            <a:avLst/>
          </a:prstGeom>
          <a:noFill/>
        </p:spPr>
        <p:txBody>
          <a:bodyPr wrap="square" rtlCol="0">
            <a:spAutoFit/>
          </a:bodyPr>
          <a:lstStyle/>
          <a:p>
            <a:r>
              <a:rPr lang="en-IN" sz="2400" dirty="0">
                <a:solidFill>
                  <a:srgbClr val="FF0000"/>
                </a:solidFill>
              </a:rPr>
              <a:t>SMART METER:</a:t>
            </a:r>
          </a:p>
          <a:p>
            <a:r>
              <a:rPr lang="en-US" dirty="0"/>
              <a:t>A smart meter is a device that digitally measures and records electricity consumption in real-time. It enables two-way communication between the meter and the utility company, providing accurate data on energy usage and allowing for more efficient management of electricity distribution. Smart meters can also enable features like time-of-use billing and remote connection/disconnection of service</a:t>
            </a:r>
            <a:endParaRPr lang="en-IN" dirty="0"/>
          </a:p>
        </p:txBody>
      </p:sp>
      <p:cxnSp>
        <p:nvCxnSpPr>
          <p:cNvPr id="9" name="Straight Connector 8">
            <a:extLst>
              <a:ext uri="{FF2B5EF4-FFF2-40B4-BE49-F238E27FC236}">
                <a16:creationId xmlns:a16="http://schemas.microsoft.com/office/drawing/2014/main" id="{3AE8A0FD-7AAE-23A2-6B87-A9A01F42915D}"/>
              </a:ext>
            </a:extLst>
          </p:cNvPr>
          <p:cNvCxnSpPr/>
          <p:nvPr/>
        </p:nvCxnSpPr>
        <p:spPr>
          <a:xfrm>
            <a:off x="7240554" y="2509935"/>
            <a:ext cx="0" cy="3722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25ECB31-403A-BB29-6925-CA952B1EBC72}"/>
              </a:ext>
            </a:extLst>
          </p:cNvPr>
          <p:cNvCxnSpPr/>
          <p:nvPr/>
        </p:nvCxnSpPr>
        <p:spPr>
          <a:xfrm>
            <a:off x="7324531" y="2509935"/>
            <a:ext cx="0" cy="37229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5896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242BD7-1324-EE99-017B-B2DF0451E28E}"/>
              </a:ext>
            </a:extLst>
          </p:cNvPr>
          <p:cNvPicPr>
            <a:picLocks noChangeAspect="1"/>
          </p:cNvPicPr>
          <p:nvPr/>
        </p:nvPicPr>
        <p:blipFill>
          <a:blip r:embed="rId2"/>
          <a:stretch>
            <a:fillRect/>
          </a:stretch>
        </p:blipFill>
        <p:spPr>
          <a:xfrm>
            <a:off x="661307" y="661987"/>
            <a:ext cx="10744200" cy="5551033"/>
          </a:xfrm>
          <a:prstGeom prst="rect">
            <a:avLst/>
          </a:prstGeom>
        </p:spPr>
      </p:pic>
    </p:spTree>
    <p:extLst>
      <p:ext uri="{BB962C8B-B14F-4D97-AF65-F5344CB8AC3E}">
        <p14:creationId xmlns:p14="http://schemas.microsoft.com/office/powerpoint/2010/main" val="3297244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A42FDF-E317-BC93-E41B-C79E29CD986B}"/>
              </a:ext>
            </a:extLst>
          </p:cNvPr>
          <p:cNvPicPr>
            <a:picLocks noChangeAspect="1"/>
          </p:cNvPicPr>
          <p:nvPr/>
        </p:nvPicPr>
        <p:blipFill>
          <a:blip r:embed="rId2"/>
          <a:stretch>
            <a:fillRect/>
          </a:stretch>
        </p:blipFill>
        <p:spPr>
          <a:xfrm>
            <a:off x="775607" y="681751"/>
            <a:ext cx="10523764" cy="5572091"/>
          </a:xfrm>
          <a:prstGeom prst="rect">
            <a:avLst/>
          </a:prstGeom>
        </p:spPr>
      </p:pic>
    </p:spTree>
    <p:extLst>
      <p:ext uri="{BB962C8B-B14F-4D97-AF65-F5344CB8AC3E}">
        <p14:creationId xmlns:p14="http://schemas.microsoft.com/office/powerpoint/2010/main" val="1150038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734B8D-5269-5211-8993-4DA9F8A9128A}"/>
              </a:ext>
            </a:extLst>
          </p:cNvPr>
          <p:cNvPicPr>
            <a:picLocks noChangeAspect="1"/>
          </p:cNvPicPr>
          <p:nvPr/>
        </p:nvPicPr>
        <p:blipFill>
          <a:blip r:embed="rId2"/>
          <a:stretch>
            <a:fillRect/>
          </a:stretch>
        </p:blipFill>
        <p:spPr>
          <a:xfrm>
            <a:off x="751115" y="723665"/>
            <a:ext cx="10695214" cy="5410669"/>
          </a:xfrm>
          <a:prstGeom prst="rect">
            <a:avLst/>
          </a:prstGeom>
        </p:spPr>
      </p:pic>
    </p:spTree>
    <p:extLst>
      <p:ext uri="{BB962C8B-B14F-4D97-AF65-F5344CB8AC3E}">
        <p14:creationId xmlns:p14="http://schemas.microsoft.com/office/powerpoint/2010/main" val="2236441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7B8F71-1212-5DA7-A9C3-6B7F248FBBAD}"/>
              </a:ext>
            </a:extLst>
          </p:cNvPr>
          <p:cNvPicPr>
            <a:picLocks noChangeAspect="1"/>
          </p:cNvPicPr>
          <p:nvPr/>
        </p:nvPicPr>
        <p:blipFill>
          <a:blip r:embed="rId2"/>
          <a:stretch>
            <a:fillRect/>
          </a:stretch>
        </p:blipFill>
        <p:spPr>
          <a:xfrm>
            <a:off x="1216479" y="654990"/>
            <a:ext cx="9878785" cy="5509046"/>
          </a:xfrm>
          <a:prstGeom prst="rect">
            <a:avLst/>
          </a:prstGeom>
        </p:spPr>
      </p:pic>
    </p:spTree>
    <p:extLst>
      <p:ext uri="{BB962C8B-B14F-4D97-AF65-F5344CB8AC3E}">
        <p14:creationId xmlns:p14="http://schemas.microsoft.com/office/powerpoint/2010/main" val="2528266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B569FF-1DBE-36BD-B8C8-21385CDCE8DA}"/>
              </a:ext>
            </a:extLst>
          </p:cNvPr>
          <p:cNvPicPr>
            <a:picLocks noChangeAspect="1"/>
          </p:cNvPicPr>
          <p:nvPr/>
        </p:nvPicPr>
        <p:blipFill>
          <a:blip r:embed="rId2"/>
          <a:stretch>
            <a:fillRect/>
          </a:stretch>
        </p:blipFill>
        <p:spPr>
          <a:xfrm>
            <a:off x="777240" y="1150621"/>
            <a:ext cx="3703320" cy="4831080"/>
          </a:xfrm>
          <a:prstGeom prst="rect">
            <a:avLst/>
          </a:prstGeom>
        </p:spPr>
      </p:pic>
      <p:pic>
        <p:nvPicPr>
          <p:cNvPr id="5" name="Picture 4">
            <a:extLst>
              <a:ext uri="{FF2B5EF4-FFF2-40B4-BE49-F238E27FC236}">
                <a16:creationId xmlns:a16="http://schemas.microsoft.com/office/drawing/2014/main" id="{18636A55-704A-135D-5F4F-B59E14D1CD59}"/>
              </a:ext>
            </a:extLst>
          </p:cNvPr>
          <p:cNvPicPr>
            <a:picLocks noChangeAspect="1"/>
          </p:cNvPicPr>
          <p:nvPr/>
        </p:nvPicPr>
        <p:blipFill>
          <a:blip r:embed="rId3"/>
          <a:stretch>
            <a:fillRect/>
          </a:stretch>
        </p:blipFill>
        <p:spPr>
          <a:xfrm>
            <a:off x="4271012" y="762000"/>
            <a:ext cx="6880860" cy="5219701"/>
          </a:xfrm>
          <a:prstGeom prst="rect">
            <a:avLst/>
          </a:prstGeom>
        </p:spPr>
      </p:pic>
    </p:spTree>
    <p:extLst>
      <p:ext uri="{BB962C8B-B14F-4D97-AF65-F5344CB8AC3E}">
        <p14:creationId xmlns:p14="http://schemas.microsoft.com/office/powerpoint/2010/main" val="2199157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C711A-5999-FED0-7500-C8C05DB1585A}"/>
              </a:ext>
            </a:extLst>
          </p:cNvPr>
          <p:cNvSpPr>
            <a:spLocks noGrp="1"/>
          </p:cNvSpPr>
          <p:nvPr>
            <p:ph type="title"/>
          </p:nvPr>
        </p:nvSpPr>
        <p:spPr>
          <a:xfrm>
            <a:off x="1191986" y="982132"/>
            <a:ext cx="9704612" cy="830339"/>
          </a:xfrm>
        </p:spPr>
        <p:txBody>
          <a:bodyPr>
            <a:normAutofit fontScale="90000"/>
          </a:bodyPr>
          <a:lstStyle/>
          <a:p>
            <a:r>
              <a:rPr lang="en-IN" dirty="0"/>
              <a:t>Difference between Analog and Smart meter</a:t>
            </a:r>
          </a:p>
        </p:txBody>
      </p:sp>
      <p:sp>
        <p:nvSpPr>
          <p:cNvPr id="3" name="Text Placeholder 2">
            <a:extLst>
              <a:ext uri="{FF2B5EF4-FFF2-40B4-BE49-F238E27FC236}">
                <a16:creationId xmlns:a16="http://schemas.microsoft.com/office/drawing/2014/main" id="{783DC7B0-809B-557B-B5A9-F10358F82533}"/>
              </a:ext>
            </a:extLst>
          </p:cNvPr>
          <p:cNvSpPr>
            <a:spLocks noGrp="1"/>
          </p:cNvSpPr>
          <p:nvPr>
            <p:ph type="body" idx="1"/>
          </p:nvPr>
        </p:nvSpPr>
        <p:spPr/>
        <p:txBody>
          <a:bodyPr/>
          <a:lstStyle/>
          <a:p>
            <a:r>
              <a:rPr lang="en-IN" dirty="0"/>
              <a:t>Analog meter</a:t>
            </a:r>
          </a:p>
        </p:txBody>
      </p:sp>
      <p:sp>
        <p:nvSpPr>
          <p:cNvPr id="4" name="Content Placeholder 3">
            <a:extLst>
              <a:ext uri="{FF2B5EF4-FFF2-40B4-BE49-F238E27FC236}">
                <a16:creationId xmlns:a16="http://schemas.microsoft.com/office/drawing/2014/main" id="{B82B30E3-0EED-8410-C673-9A669ECD2A75}"/>
              </a:ext>
            </a:extLst>
          </p:cNvPr>
          <p:cNvSpPr>
            <a:spLocks noGrp="1"/>
          </p:cNvSpPr>
          <p:nvPr>
            <p:ph sz="half" idx="2"/>
          </p:nvPr>
        </p:nvSpPr>
        <p:spPr>
          <a:xfrm>
            <a:off x="1036864" y="3151414"/>
            <a:ext cx="5141430" cy="3028950"/>
          </a:xfrm>
        </p:spPr>
        <p:txBody>
          <a:bodyPr>
            <a:normAutofit fontScale="92500" lnSpcReduction="20000"/>
          </a:bodyPr>
          <a:lstStyle/>
          <a:p>
            <a:r>
              <a:rPr lang="en-IN" dirty="0"/>
              <a:t>One Way communication </a:t>
            </a:r>
          </a:p>
          <a:p>
            <a:r>
              <a:rPr lang="en-IN" dirty="0"/>
              <a:t>Not connected to the Internet</a:t>
            </a:r>
          </a:p>
          <a:p>
            <a:r>
              <a:rPr lang="en-IN" dirty="0"/>
              <a:t>Loss of revenue is more</a:t>
            </a:r>
          </a:p>
          <a:p>
            <a:r>
              <a:rPr lang="en-IN" dirty="0"/>
              <a:t>Bill payment is done after the end of the month</a:t>
            </a:r>
          </a:p>
          <a:p>
            <a:r>
              <a:rPr lang="en-IN" dirty="0"/>
              <a:t> Consumers can check on their consumption only at the end of a billing cycle.</a:t>
            </a:r>
          </a:p>
          <a:p>
            <a:endParaRPr lang="en-IN" dirty="0"/>
          </a:p>
          <a:p>
            <a:endParaRPr lang="en-IN" dirty="0"/>
          </a:p>
          <a:p>
            <a:endParaRPr lang="en-IN" dirty="0"/>
          </a:p>
        </p:txBody>
      </p:sp>
      <p:sp>
        <p:nvSpPr>
          <p:cNvPr id="5" name="Text Placeholder 4">
            <a:extLst>
              <a:ext uri="{FF2B5EF4-FFF2-40B4-BE49-F238E27FC236}">
                <a16:creationId xmlns:a16="http://schemas.microsoft.com/office/drawing/2014/main" id="{7BFF211E-2D7A-731A-6008-791FB5221CEF}"/>
              </a:ext>
            </a:extLst>
          </p:cNvPr>
          <p:cNvSpPr>
            <a:spLocks noGrp="1"/>
          </p:cNvSpPr>
          <p:nvPr>
            <p:ph type="body" sz="quarter" idx="3"/>
          </p:nvPr>
        </p:nvSpPr>
        <p:spPr/>
        <p:txBody>
          <a:bodyPr/>
          <a:lstStyle/>
          <a:p>
            <a:r>
              <a:rPr lang="en-IN" dirty="0"/>
              <a:t>Smart meter</a:t>
            </a:r>
          </a:p>
        </p:txBody>
      </p:sp>
      <p:sp>
        <p:nvSpPr>
          <p:cNvPr id="6" name="Content Placeholder 5">
            <a:extLst>
              <a:ext uri="{FF2B5EF4-FFF2-40B4-BE49-F238E27FC236}">
                <a16:creationId xmlns:a16="http://schemas.microsoft.com/office/drawing/2014/main" id="{F8B63BE8-30E4-F9A6-ECFC-46C842924CBC}"/>
              </a:ext>
            </a:extLst>
          </p:cNvPr>
          <p:cNvSpPr>
            <a:spLocks noGrp="1"/>
          </p:cNvSpPr>
          <p:nvPr>
            <p:ph sz="quarter" idx="4"/>
          </p:nvPr>
        </p:nvSpPr>
        <p:spPr>
          <a:xfrm>
            <a:off x="6180669" y="3151414"/>
            <a:ext cx="5037059" cy="3028950"/>
          </a:xfrm>
        </p:spPr>
        <p:txBody>
          <a:bodyPr>
            <a:normAutofit fontScale="92500" lnSpcReduction="20000"/>
          </a:bodyPr>
          <a:lstStyle/>
          <a:p>
            <a:r>
              <a:rPr lang="en-IN" dirty="0"/>
              <a:t>Two Way communication </a:t>
            </a:r>
          </a:p>
          <a:p>
            <a:r>
              <a:rPr lang="en-IN" dirty="0"/>
              <a:t>Connected to the Internet</a:t>
            </a:r>
          </a:p>
          <a:p>
            <a:r>
              <a:rPr lang="en-IN" dirty="0"/>
              <a:t>Loss of revenue is less </a:t>
            </a:r>
          </a:p>
          <a:p>
            <a:r>
              <a:rPr lang="en-IN" dirty="0"/>
              <a:t>Bill payment has to be done at the start of a billing cycle</a:t>
            </a:r>
          </a:p>
          <a:p>
            <a:r>
              <a:rPr lang="en-IN" dirty="0"/>
              <a:t>Consumers can have check on their daily consumption.</a:t>
            </a:r>
          </a:p>
        </p:txBody>
      </p:sp>
      <p:cxnSp>
        <p:nvCxnSpPr>
          <p:cNvPr id="8" name="Straight Connector 7">
            <a:extLst>
              <a:ext uri="{FF2B5EF4-FFF2-40B4-BE49-F238E27FC236}">
                <a16:creationId xmlns:a16="http://schemas.microsoft.com/office/drawing/2014/main" id="{E435A4DD-FF27-3E64-AD0A-D66B6CA9CA46}"/>
              </a:ext>
            </a:extLst>
          </p:cNvPr>
          <p:cNvCxnSpPr/>
          <p:nvPr/>
        </p:nvCxnSpPr>
        <p:spPr>
          <a:xfrm>
            <a:off x="5859624" y="2733869"/>
            <a:ext cx="74645" cy="34464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40FFF76-9006-322D-5AEE-E63A0546D837}"/>
              </a:ext>
            </a:extLst>
          </p:cNvPr>
          <p:cNvCxnSpPr/>
          <p:nvPr/>
        </p:nvCxnSpPr>
        <p:spPr>
          <a:xfrm>
            <a:off x="5934269" y="2733869"/>
            <a:ext cx="79435" cy="34464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586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D83513-349F-713E-B8BB-210C7D44EFBD}"/>
              </a:ext>
            </a:extLst>
          </p:cNvPr>
          <p:cNvSpPr txBox="1"/>
          <p:nvPr/>
        </p:nvSpPr>
        <p:spPr>
          <a:xfrm rot="10800000" flipV="1">
            <a:off x="759278" y="624537"/>
            <a:ext cx="10776851" cy="6740307"/>
          </a:xfrm>
          <a:prstGeom prst="rect">
            <a:avLst/>
          </a:prstGeom>
          <a:noFill/>
        </p:spPr>
        <p:txBody>
          <a:bodyPr wrap="square" rtlCol="0">
            <a:spAutoFit/>
          </a:bodyPr>
          <a:lstStyle/>
          <a:p>
            <a:r>
              <a:rPr lang="en-IN" sz="2800" u="sng" dirty="0">
                <a:solidFill>
                  <a:srgbClr val="FF0000"/>
                </a:solidFill>
              </a:rPr>
              <a:t>MY QUESTIONS AND ANSWERS REGARDING THIS INTERNSHIP</a:t>
            </a:r>
          </a:p>
          <a:p>
            <a:r>
              <a:rPr lang="en-IN" sz="2800" dirty="0"/>
              <a:t>Q.1-Why smart meters are generally fitted outside our houses?</a:t>
            </a:r>
          </a:p>
          <a:p>
            <a:r>
              <a:rPr lang="en-IN" sz="2800" dirty="0">
                <a:solidFill>
                  <a:schemeClr val="accent3"/>
                </a:solidFill>
              </a:rPr>
              <a:t>Ans.1-Because to get good network coverage as the smart meter has a sim installed in it which requires a good signal for two-way communications and also for protecting consumers from Radiofrequency(RF) which is emitted by smart meters.</a:t>
            </a:r>
          </a:p>
          <a:p>
            <a:r>
              <a:rPr lang="en-IN" sz="2800" dirty="0"/>
              <a:t>Q.2-What is TDP(Thermal Design Power)?</a:t>
            </a:r>
          </a:p>
          <a:p>
            <a:pPr algn="l"/>
            <a:r>
              <a:rPr lang="en-US" sz="2400" b="0" i="0" dirty="0">
                <a:solidFill>
                  <a:schemeClr val="accent3"/>
                </a:solidFill>
                <a:effectLst/>
                <a:latin typeface="raleway" pitchFamily="2" charset="0"/>
              </a:rPr>
              <a:t>Thermal Design Power (TDP), sometimes called Thermal Design Point, is a metric that is expressed in watts. TDP refers to the amount of power/heat a cooling system (like a fan, or heatsink) is expected to dissipate to prevent overheating.</a:t>
            </a:r>
          </a:p>
          <a:p>
            <a:br>
              <a:rPr lang="en-US" sz="2800" dirty="0"/>
            </a:br>
            <a:endParaRPr lang="en-IN" sz="2800" dirty="0"/>
          </a:p>
          <a:p>
            <a:r>
              <a:rPr lang="en-IN" sz="2800" dirty="0"/>
              <a:t> </a:t>
            </a:r>
          </a:p>
          <a:p>
            <a:endParaRPr lang="en-IN" sz="2800" dirty="0"/>
          </a:p>
          <a:p>
            <a:endParaRPr lang="en-IN" sz="2800" dirty="0"/>
          </a:p>
        </p:txBody>
      </p:sp>
    </p:spTree>
    <p:extLst>
      <p:ext uri="{BB962C8B-B14F-4D97-AF65-F5344CB8AC3E}">
        <p14:creationId xmlns:p14="http://schemas.microsoft.com/office/powerpoint/2010/main" val="4010384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04AC91-D471-5F15-8729-FE5C19A962BF}"/>
              </a:ext>
            </a:extLst>
          </p:cNvPr>
          <p:cNvSpPr txBox="1"/>
          <p:nvPr/>
        </p:nvSpPr>
        <p:spPr>
          <a:xfrm rot="10800000" flipH="1" flipV="1">
            <a:off x="665169" y="674400"/>
            <a:ext cx="10675387" cy="5509200"/>
          </a:xfrm>
          <a:prstGeom prst="rect">
            <a:avLst/>
          </a:prstGeom>
          <a:noFill/>
        </p:spPr>
        <p:txBody>
          <a:bodyPr wrap="square" rtlCol="0">
            <a:spAutoFit/>
          </a:bodyPr>
          <a:lstStyle/>
          <a:p>
            <a:r>
              <a:rPr lang="en-IN" sz="2400" dirty="0"/>
              <a:t>Q.3-How smart meters are helpful in reducing revenue loss and increasing DISCOMs revenue?</a:t>
            </a:r>
          </a:p>
          <a:p>
            <a:r>
              <a:rPr lang="en-IN" sz="2400" dirty="0">
                <a:solidFill>
                  <a:srgbClr val="FF0000"/>
                </a:solidFill>
              </a:rPr>
              <a:t>Ans.3-These are the following features of the Smart meter which are responsible for the reduction in revenue loss and increase in DISCOMs revenue-</a:t>
            </a:r>
          </a:p>
          <a:p>
            <a:r>
              <a:rPr lang="en-IN" sz="2400" dirty="0">
                <a:solidFill>
                  <a:srgbClr val="FF0000"/>
                </a:solidFill>
              </a:rPr>
              <a:t>i-Improved billing efficiency</a:t>
            </a:r>
          </a:p>
          <a:p>
            <a:r>
              <a:rPr lang="en-IN" sz="2400" dirty="0">
                <a:solidFill>
                  <a:srgbClr val="FF0000"/>
                </a:solidFill>
              </a:rPr>
              <a:t>ii- Automatic theft detection system</a:t>
            </a:r>
          </a:p>
          <a:p>
            <a:r>
              <a:rPr lang="en-IN" sz="2400" dirty="0">
                <a:solidFill>
                  <a:srgbClr val="FF0000"/>
                </a:solidFill>
              </a:rPr>
              <a:t>iii-Automatic disconnection of defaulters without any field visit.</a:t>
            </a:r>
          </a:p>
          <a:p>
            <a:endParaRPr lang="en-IN" sz="2000" dirty="0">
              <a:solidFill>
                <a:srgbClr val="FF0000"/>
              </a:solidFill>
            </a:endParaRPr>
          </a:p>
          <a:p>
            <a:pPr algn="l"/>
            <a:r>
              <a:rPr lang="en-IN" sz="2000" dirty="0">
                <a:solidFill>
                  <a:schemeClr val="tx1">
                    <a:lumMod val="65000"/>
                    <a:lumOff val="35000"/>
                  </a:schemeClr>
                </a:solidFill>
              </a:rPr>
              <a:t>  </a:t>
            </a:r>
            <a:r>
              <a:rPr lang="en-US" sz="2400" b="1" i="0" dirty="0">
                <a:solidFill>
                  <a:schemeClr val="tx1">
                    <a:lumMod val="65000"/>
                    <a:lumOff val="35000"/>
                  </a:schemeClr>
                </a:solidFill>
                <a:effectLst/>
                <a:latin typeface="TiemposHeadline-Semibold"/>
              </a:rPr>
              <a:t>Q.4-What is RSSI?</a:t>
            </a:r>
          </a:p>
          <a:p>
            <a:pPr algn="l"/>
            <a:r>
              <a:rPr lang="en-US" sz="2400" b="1" i="0" dirty="0">
                <a:solidFill>
                  <a:schemeClr val="accent3"/>
                </a:solidFill>
                <a:effectLst/>
                <a:latin typeface="TiemposHeadline-Semibold"/>
              </a:rPr>
              <a:t>Ans. 9: Received signal strength indication (RSSI) measures the strength of a radio signal that has been received. For a user of receiving equipment, RSSI is frequently invisible. But since wireless networking capability can be significantly affected by signal strength variations, devices frequently make the measurement available to users. </a:t>
            </a:r>
            <a:r>
              <a:rPr lang="en-US" sz="2400" b="1" dirty="0">
                <a:solidFill>
                  <a:schemeClr val="accent3"/>
                </a:solidFill>
                <a:latin typeface="TiemposHeadline-Semibold"/>
              </a:rPr>
              <a:t>RSSI should be greater than 15 for the Smart meter to function properly.</a:t>
            </a:r>
            <a:endParaRPr lang="en-US" sz="2400" b="1" i="0" dirty="0">
              <a:solidFill>
                <a:schemeClr val="accent3"/>
              </a:solidFill>
              <a:effectLst/>
              <a:latin typeface="TiemposHeadline-Semibold"/>
            </a:endParaRPr>
          </a:p>
          <a:p>
            <a:endParaRPr lang="en-IN" sz="2000" dirty="0"/>
          </a:p>
        </p:txBody>
      </p:sp>
    </p:spTree>
    <p:extLst>
      <p:ext uri="{BB962C8B-B14F-4D97-AF65-F5344CB8AC3E}">
        <p14:creationId xmlns:p14="http://schemas.microsoft.com/office/powerpoint/2010/main" val="1536083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85A5A8-1D00-1174-7E52-B3A0BDFBBD63}"/>
              </a:ext>
            </a:extLst>
          </p:cNvPr>
          <p:cNvSpPr txBox="1"/>
          <p:nvPr/>
        </p:nvSpPr>
        <p:spPr>
          <a:xfrm>
            <a:off x="727789" y="653143"/>
            <a:ext cx="10823510" cy="5570756"/>
          </a:xfrm>
          <a:prstGeom prst="rect">
            <a:avLst/>
          </a:prstGeom>
          <a:noFill/>
        </p:spPr>
        <p:txBody>
          <a:bodyPr wrap="square">
            <a:spAutoFit/>
          </a:bodyPr>
          <a:lstStyle/>
          <a:p>
            <a:pPr algn="l"/>
            <a:r>
              <a:rPr lang="en-IN" sz="2000" b="1" dirty="0">
                <a:solidFill>
                  <a:srgbClr val="000000"/>
                </a:solidFill>
                <a:latin typeface="TiemposHeadline-Semibold"/>
              </a:rPr>
              <a:t>Q.5- </a:t>
            </a:r>
            <a:r>
              <a:rPr lang="en-IN" sz="2000" b="1" i="0" dirty="0">
                <a:solidFill>
                  <a:srgbClr val="000000"/>
                </a:solidFill>
                <a:effectLst/>
                <a:latin typeface="TiemposHeadline-Semibold"/>
              </a:rPr>
              <a:t>Are smart meters safe?</a:t>
            </a:r>
          </a:p>
          <a:p>
            <a:pPr algn="l"/>
            <a:r>
              <a:rPr lang="en-US" sz="2000" b="0" i="0" dirty="0">
                <a:solidFill>
                  <a:srgbClr val="FF0000"/>
                </a:solidFill>
                <a:effectLst/>
                <a:latin typeface="OpenSans-Regular"/>
              </a:rPr>
              <a:t>Ans.5- If you look closely at a smart meter, you'll see it has a CE mark, which means they meet the European Union's safety standards.</a:t>
            </a:r>
          </a:p>
          <a:p>
            <a:pPr algn="l"/>
            <a:r>
              <a:rPr lang="en-US" sz="2000" b="0" i="0" dirty="0">
                <a:solidFill>
                  <a:srgbClr val="FF0000"/>
                </a:solidFill>
                <a:effectLst/>
                <a:latin typeface="OpenSans-Regular"/>
              </a:rPr>
              <a:t>While there are rumors circulating that smart meters emit dangerous amounts of radiation, they actually send out far less than the mobile phone you keep in your pocket or the microwave you heat your food in.</a:t>
            </a:r>
          </a:p>
          <a:p>
            <a:pPr algn="l"/>
            <a:r>
              <a:rPr lang="en-US" sz="2000" b="0" i="0" dirty="0">
                <a:solidFill>
                  <a:srgbClr val="FF0000"/>
                </a:solidFill>
                <a:effectLst/>
                <a:latin typeface="OpenSans-Regular"/>
              </a:rPr>
              <a:t>Public Health England (PHE), a government watchdog, has confirmed that smart meters cause no risk to your health and aren't dangerous to have in your home.</a:t>
            </a:r>
          </a:p>
          <a:p>
            <a:r>
              <a:rPr lang="en-US" sz="2000" b="1" i="0" dirty="0">
                <a:solidFill>
                  <a:srgbClr val="000000"/>
                </a:solidFill>
                <a:effectLst/>
                <a:latin typeface="TiemposHeadline-Semibold"/>
              </a:rPr>
              <a:t>Q.6-Does having a smart meter mean my energy bills will increase?</a:t>
            </a:r>
            <a:br>
              <a:rPr lang="en-US" sz="2000" b="0" i="0" dirty="0">
                <a:solidFill>
                  <a:srgbClr val="000000"/>
                </a:solidFill>
                <a:effectLst/>
                <a:latin typeface="OpenSans-Regular"/>
              </a:rPr>
            </a:br>
            <a:r>
              <a:rPr lang="en-US" sz="2000" dirty="0">
                <a:solidFill>
                  <a:schemeClr val="accent3"/>
                </a:solidFill>
                <a:latin typeface="OpenSans-Regular"/>
              </a:rPr>
              <a:t>Ans-You should be aware of how much energy you're using if you have a smart meter so you may aim to be more efficient. Additionally, it signals the end of projected billing, making your bills more precise. If your energy provider underestimated the amount of energy your household uses, this may result in an increase in your direct debits. On the other hand, if you turn out to be more energy-efficient than anticipated, your bills may be reduced. We recently conducted an online survey, and the results showed that 34% of smart meter owners believed their gas and electricity use had decreased after installing a smart meter.20%, however, believed that their energy consumption had grown.</a:t>
            </a:r>
            <a:br>
              <a:rPr lang="en-US" sz="2000" u="sng" dirty="0">
                <a:solidFill>
                  <a:schemeClr val="accent3"/>
                </a:solidFill>
              </a:rPr>
            </a:br>
            <a:endParaRPr lang="en-US" sz="2000" b="0" i="0" u="sng" dirty="0">
              <a:solidFill>
                <a:schemeClr val="accent3"/>
              </a:solidFill>
              <a:effectLst/>
              <a:latin typeface="OpenSans-Regular"/>
            </a:endParaRPr>
          </a:p>
          <a:p>
            <a:pPr algn="l"/>
            <a:endParaRPr lang="en-IN" b="1" i="0" dirty="0">
              <a:solidFill>
                <a:srgbClr val="000000"/>
              </a:solidFill>
              <a:effectLst/>
              <a:latin typeface="TiemposHeadline-Semibold"/>
            </a:endParaRPr>
          </a:p>
        </p:txBody>
      </p:sp>
    </p:spTree>
    <p:extLst>
      <p:ext uri="{BB962C8B-B14F-4D97-AF65-F5344CB8AC3E}">
        <p14:creationId xmlns:p14="http://schemas.microsoft.com/office/powerpoint/2010/main" val="729655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2B18FE-D29A-A8B9-3872-ED1A5EFFC822}"/>
              </a:ext>
            </a:extLst>
          </p:cNvPr>
          <p:cNvSpPr txBox="1"/>
          <p:nvPr/>
        </p:nvSpPr>
        <p:spPr>
          <a:xfrm>
            <a:off x="686318" y="689788"/>
            <a:ext cx="10672666" cy="5478423"/>
          </a:xfrm>
          <a:prstGeom prst="rect">
            <a:avLst/>
          </a:prstGeom>
          <a:noFill/>
        </p:spPr>
        <p:txBody>
          <a:bodyPr wrap="square" rtlCol="0">
            <a:spAutoFit/>
          </a:bodyPr>
          <a:lstStyle/>
          <a:p>
            <a:pPr algn="l"/>
            <a:r>
              <a:rPr lang="en-US" sz="2000" b="1" i="0" dirty="0">
                <a:solidFill>
                  <a:srgbClr val="000000"/>
                </a:solidFill>
                <a:effectLst/>
                <a:latin typeface="TiemposHeadline-Semibold"/>
              </a:rPr>
              <a:t>Q.7-What are the pros and cons of smart meters?</a:t>
            </a:r>
          </a:p>
          <a:p>
            <a:pPr algn="l"/>
            <a:r>
              <a:rPr lang="en-US" sz="2000" b="1" dirty="0">
                <a:solidFill>
                  <a:schemeClr val="accent3"/>
                </a:solidFill>
                <a:latin typeface="OpenSans-Semibold"/>
              </a:rPr>
              <a:t>Ans.7-</a:t>
            </a:r>
            <a:r>
              <a:rPr lang="en-US" sz="2000" b="1" i="0" dirty="0">
                <a:solidFill>
                  <a:schemeClr val="accent3"/>
                </a:solidFill>
                <a:effectLst/>
                <a:latin typeface="OpenSans-Semibold"/>
              </a:rPr>
              <a:t>Pros:</a:t>
            </a:r>
          </a:p>
          <a:p>
            <a:pPr algn="l"/>
            <a:r>
              <a:rPr lang="en-US" sz="2000" b="0" i="0" dirty="0">
                <a:solidFill>
                  <a:schemeClr val="accent3"/>
                </a:solidFill>
                <a:effectLst/>
                <a:latin typeface="OpenSans-Regular"/>
              </a:rPr>
              <a:t>Your in-home display will show you a clear picture of your energy use and spending to help you understand it better.</a:t>
            </a:r>
          </a:p>
          <a:p>
            <a:pPr algn="l"/>
            <a:r>
              <a:rPr lang="en-US" sz="2000" b="0" i="0" dirty="0">
                <a:solidFill>
                  <a:schemeClr val="accent3"/>
                </a:solidFill>
                <a:effectLst/>
                <a:latin typeface="OpenSans-Regular"/>
              </a:rPr>
              <a:t>You can watch how your activities directly impact your energy bill – for example if you’re home all of Sunday when you cook a full roast, put the kettle on a lot, and do the ironing versus a day when you're mostly out.</a:t>
            </a:r>
          </a:p>
          <a:p>
            <a:pPr algn="l"/>
            <a:r>
              <a:rPr lang="en-US" sz="2000" b="0" i="0" dirty="0">
                <a:solidFill>
                  <a:schemeClr val="accent3"/>
                </a:solidFill>
                <a:effectLst/>
                <a:latin typeface="OpenSans-Regular"/>
              </a:rPr>
              <a:t>This can help you save money as seeing an almost real-time spend can be more confronting than a bill at the end of the month.</a:t>
            </a:r>
          </a:p>
          <a:p>
            <a:pPr algn="l"/>
            <a:r>
              <a:rPr lang="en-US" sz="2000" b="0" i="0" dirty="0">
                <a:solidFill>
                  <a:schemeClr val="accent3"/>
                </a:solidFill>
                <a:effectLst/>
                <a:latin typeface="OpenSans-Regular"/>
              </a:rPr>
              <a:t>And because smart meters automatically send your energy usage to your supplier, you'll have more accurate bills and will be less likely to get a painful sudden increase to your direct debit.</a:t>
            </a:r>
          </a:p>
          <a:p>
            <a:pPr algn="l"/>
            <a:r>
              <a:rPr lang="en-US" sz="2000" b="0" i="0" dirty="0">
                <a:solidFill>
                  <a:schemeClr val="accent3"/>
                </a:solidFill>
                <a:effectLst/>
                <a:latin typeface="OpenSans-Regular"/>
              </a:rPr>
              <a:t>Some energy suppliers also only offer some of their tariffs to people with smart meters.</a:t>
            </a:r>
          </a:p>
          <a:p>
            <a:pPr algn="l"/>
            <a:r>
              <a:rPr lang="en-US" sz="2000" b="1" i="0" dirty="0">
                <a:solidFill>
                  <a:srgbClr val="FF0000"/>
                </a:solidFill>
                <a:effectLst/>
                <a:latin typeface="OpenSans-Semibold"/>
              </a:rPr>
              <a:t>Cons:</a:t>
            </a:r>
          </a:p>
          <a:p>
            <a:pPr algn="l"/>
            <a:r>
              <a:rPr lang="en-US" b="1" i="0" dirty="0">
                <a:solidFill>
                  <a:srgbClr val="FF0000"/>
                </a:solidFill>
                <a:effectLst/>
                <a:latin typeface="TiemposHeadline-Semibold"/>
              </a:rPr>
              <a:t>A smart meter may become "dumb" when you move suppliers, meaning it won't automatically communicate your usage back to your provider, even though you are still able to change suppliers. Depending on the kind of smart meter you have and the business you transfer to, this will happen. About 70% of SMETS1 devices, according to the National Audit Office, stopped working when individuals switched. The BEIS informed us that 90% of smart meters are still fully operational.</a:t>
            </a:r>
          </a:p>
        </p:txBody>
      </p:sp>
    </p:spTree>
    <p:extLst>
      <p:ext uri="{BB962C8B-B14F-4D97-AF65-F5344CB8AC3E}">
        <p14:creationId xmlns:p14="http://schemas.microsoft.com/office/powerpoint/2010/main" val="2740659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9E8C5C-EA24-8F1D-FEEA-C1F8CE18FF70}"/>
              </a:ext>
            </a:extLst>
          </p:cNvPr>
          <p:cNvPicPr>
            <a:picLocks noChangeAspect="1"/>
          </p:cNvPicPr>
          <p:nvPr/>
        </p:nvPicPr>
        <p:blipFill>
          <a:blip r:embed="rId2"/>
          <a:stretch>
            <a:fillRect/>
          </a:stretch>
        </p:blipFill>
        <p:spPr>
          <a:xfrm>
            <a:off x="668383" y="809954"/>
            <a:ext cx="10309860" cy="5063433"/>
          </a:xfrm>
          <a:prstGeom prst="rect">
            <a:avLst/>
          </a:prstGeom>
        </p:spPr>
      </p:pic>
      <p:sp>
        <p:nvSpPr>
          <p:cNvPr id="2" name="TextBox 1">
            <a:extLst>
              <a:ext uri="{FF2B5EF4-FFF2-40B4-BE49-F238E27FC236}">
                <a16:creationId xmlns:a16="http://schemas.microsoft.com/office/drawing/2014/main" id="{7C80F0BB-92F3-5806-16DD-A9E37D8F9247}"/>
              </a:ext>
            </a:extLst>
          </p:cNvPr>
          <p:cNvSpPr txBox="1"/>
          <p:nvPr/>
        </p:nvSpPr>
        <p:spPr>
          <a:xfrm>
            <a:off x="2641600" y="3429000"/>
            <a:ext cx="5638800" cy="584775"/>
          </a:xfrm>
          <a:prstGeom prst="rect">
            <a:avLst/>
          </a:prstGeom>
          <a:noFill/>
        </p:spPr>
        <p:txBody>
          <a:bodyPr wrap="square" rtlCol="0">
            <a:spAutoFit/>
          </a:bodyPr>
          <a:lstStyle/>
          <a:p>
            <a:r>
              <a:rPr lang="en-IN" sz="3200" dirty="0"/>
              <a:t>(Annual maintenance contract)</a:t>
            </a:r>
          </a:p>
        </p:txBody>
      </p:sp>
    </p:spTree>
    <p:extLst>
      <p:ext uri="{BB962C8B-B14F-4D97-AF65-F5344CB8AC3E}">
        <p14:creationId xmlns:p14="http://schemas.microsoft.com/office/powerpoint/2010/main" val="2128883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7784FB-AB44-BD49-F88C-18DE33D279B9}"/>
              </a:ext>
            </a:extLst>
          </p:cNvPr>
          <p:cNvSpPr txBox="1"/>
          <p:nvPr/>
        </p:nvSpPr>
        <p:spPr>
          <a:xfrm>
            <a:off x="646300" y="583682"/>
            <a:ext cx="10655559" cy="6186309"/>
          </a:xfrm>
          <a:prstGeom prst="rect">
            <a:avLst/>
          </a:prstGeom>
          <a:noFill/>
        </p:spPr>
        <p:txBody>
          <a:bodyPr wrap="square" rtlCol="0">
            <a:spAutoFit/>
          </a:bodyPr>
          <a:lstStyle/>
          <a:p>
            <a:pPr algn="l"/>
            <a:r>
              <a:rPr lang="en-US" sz="2400" b="1" i="0" dirty="0">
                <a:effectLst/>
                <a:latin typeface="TiemposHeadline-Semibold"/>
              </a:rPr>
              <a:t>Q.8- Can I control what data is shared about me?</a:t>
            </a:r>
          </a:p>
          <a:p>
            <a:pPr algn="l"/>
            <a:r>
              <a:rPr lang="en-US" sz="2400" b="1" dirty="0">
                <a:solidFill>
                  <a:schemeClr val="accent3"/>
                </a:solidFill>
                <a:latin typeface="TiemposHeadline-Semibold"/>
              </a:rPr>
              <a:t>Ans.8- </a:t>
            </a:r>
            <a:r>
              <a:rPr lang="en-US" sz="2400" b="1" i="0" dirty="0">
                <a:solidFill>
                  <a:schemeClr val="accent3"/>
                </a:solidFill>
                <a:effectLst/>
                <a:latin typeface="TiemposHeadline-Semibold"/>
              </a:rPr>
              <a:t>You have control over how your energy data is utilized, in addition to how it is used to charge you for your consumption. Energy providers may see your daily data unless you object. Access to anything other than monthly data, which can only be used to fulfill their statutory obligations, requires consumer consent or Ofgem authorization. In addition, you can grant access to your energy consumption data to energy providers and other third parties for marketing purposes. For instance, after 2020, switching sites might inform you about better rates that are available to you. But before they can do anything, they must get your approval.</a:t>
            </a:r>
          </a:p>
          <a:p>
            <a:pPr algn="l"/>
            <a:r>
              <a:rPr lang="en-US" sz="2400" b="1" i="0" dirty="0">
                <a:solidFill>
                  <a:schemeClr val="tx1">
                    <a:lumMod val="85000"/>
                    <a:lumOff val="15000"/>
                  </a:schemeClr>
                </a:solidFill>
                <a:effectLst/>
                <a:latin typeface="TiemposHeadline-Semibold"/>
              </a:rPr>
              <a:t>Q.</a:t>
            </a:r>
            <a:r>
              <a:rPr lang="en-US" sz="2400" b="1" dirty="0">
                <a:solidFill>
                  <a:schemeClr val="tx1">
                    <a:lumMod val="85000"/>
                    <a:lumOff val="15000"/>
                  </a:schemeClr>
                </a:solidFill>
                <a:latin typeface="TiemposHeadline-Semibold"/>
              </a:rPr>
              <a:t>9- </a:t>
            </a:r>
            <a:r>
              <a:rPr lang="en-US" sz="2400" b="1" i="0" dirty="0">
                <a:solidFill>
                  <a:schemeClr val="tx1">
                    <a:lumMod val="85000"/>
                    <a:lumOff val="15000"/>
                  </a:schemeClr>
                </a:solidFill>
                <a:effectLst/>
                <a:latin typeface="TiemposHeadline-Semibold"/>
              </a:rPr>
              <a:t> As a renter, can I get a smart meter if my landlord doesn't want it?</a:t>
            </a:r>
          </a:p>
          <a:p>
            <a:pPr algn="l"/>
            <a:r>
              <a:rPr lang="en-US" sz="2400" b="0" i="0" dirty="0">
                <a:solidFill>
                  <a:schemeClr val="accent1"/>
                </a:solidFill>
                <a:effectLst/>
                <a:latin typeface="Arial" panose="020B0604020202020204" pitchFamily="34" charset="0"/>
              </a:rPr>
              <a:t>Ans.9- It is entirely up to you, not your landlord, if you pay the bills and manage the energy account, whether you get a smart meter. Even though you pay the bills, you should always review your rental agreement in case there are limitations on the sort of meter you can install.</a:t>
            </a:r>
          </a:p>
          <a:p>
            <a:endParaRPr lang="en-US" b="0" i="0" dirty="0">
              <a:effectLst/>
              <a:latin typeface="var(--main-font)"/>
            </a:endParaRPr>
          </a:p>
          <a:p>
            <a:pPr algn="l"/>
            <a:endParaRPr lang="en-US" b="0" i="0" dirty="0">
              <a:solidFill>
                <a:srgbClr val="000000"/>
              </a:solidFill>
              <a:effectLst/>
              <a:latin typeface="OpenSans-Regular"/>
            </a:endParaRPr>
          </a:p>
        </p:txBody>
      </p:sp>
    </p:spTree>
    <p:extLst>
      <p:ext uri="{BB962C8B-B14F-4D97-AF65-F5344CB8AC3E}">
        <p14:creationId xmlns:p14="http://schemas.microsoft.com/office/powerpoint/2010/main" val="63595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8AE12C-F859-FD57-E2B0-3B56E83434B1}"/>
              </a:ext>
            </a:extLst>
          </p:cNvPr>
          <p:cNvSpPr txBox="1"/>
          <p:nvPr/>
        </p:nvSpPr>
        <p:spPr>
          <a:xfrm>
            <a:off x="772160" y="660400"/>
            <a:ext cx="10647680" cy="4339650"/>
          </a:xfrm>
          <a:prstGeom prst="rect">
            <a:avLst/>
          </a:prstGeom>
          <a:noFill/>
        </p:spPr>
        <p:txBody>
          <a:bodyPr wrap="square" rtlCol="0">
            <a:spAutoFit/>
          </a:bodyPr>
          <a:lstStyle/>
          <a:p>
            <a:r>
              <a:rPr lang="en-IN" sz="2400" dirty="0">
                <a:solidFill>
                  <a:srgbClr val="FF0000"/>
                </a:solidFill>
              </a:rPr>
              <a:t>-What other things I have learned through this internship?</a:t>
            </a:r>
          </a:p>
          <a:p>
            <a:r>
              <a:rPr lang="en-IN" sz="2400" dirty="0"/>
              <a:t>.Team Work</a:t>
            </a:r>
          </a:p>
          <a:p>
            <a:r>
              <a:rPr lang="en-IN" sz="2400" dirty="0"/>
              <a:t>.Leadership</a:t>
            </a:r>
          </a:p>
          <a:p>
            <a:r>
              <a:rPr lang="en-IN" sz="2400" dirty="0"/>
              <a:t>. In-office discipline</a:t>
            </a:r>
          </a:p>
          <a:p>
            <a:r>
              <a:rPr lang="en-IN" sz="2400" dirty="0"/>
              <a:t>. Decision-making ability</a:t>
            </a:r>
          </a:p>
          <a:p>
            <a:r>
              <a:rPr lang="en-IN" sz="2400" dirty="0"/>
              <a:t>.Regularity and Punctuality</a:t>
            </a:r>
          </a:p>
          <a:p>
            <a:r>
              <a:rPr lang="en-IN" sz="2400" dirty="0"/>
              <a:t>. Problem-solving techniques</a:t>
            </a:r>
          </a:p>
          <a:p>
            <a:r>
              <a:rPr lang="en-IN" sz="2400" dirty="0"/>
              <a:t>.Time management</a:t>
            </a:r>
          </a:p>
          <a:p>
            <a:r>
              <a:rPr lang="en-IN" sz="2400" dirty="0"/>
              <a:t>.Communication skill</a:t>
            </a:r>
          </a:p>
          <a:p>
            <a:r>
              <a:rPr lang="en-IN" sz="2400" dirty="0"/>
              <a:t>.Sense of Professionalism</a:t>
            </a:r>
          </a:p>
          <a:p>
            <a:endParaRPr lang="en-IN" dirty="0"/>
          </a:p>
          <a:p>
            <a:r>
              <a:rPr lang="en-IN" dirty="0"/>
              <a:t> </a:t>
            </a:r>
          </a:p>
        </p:txBody>
      </p:sp>
    </p:spTree>
    <p:extLst>
      <p:ext uri="{BB962C8B-B14F-4D97-AF65-F5344CB8AC3E}">
        <p14:creationId xmlns:p14="http://schemas.microsoft.com/office/powerpoint/2010/main" val="670129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DB7175-D4E1-F74B-0E9C-473BD4F0494D}"/>
              </a:ext>
            </a:extLst>
          </p:cNvPr>
          <p:cNvSpPr txBox="1"/>
          <p:nvPr/>
        </p:nvSpPr>
        <p:spPr>
          <a:xfrm>
            <a:off x="746760" y="935083"/>
            <a:ext cx="10698480" cy="4647426"/>
          </a:xfrm>
          <a:prstGeom prst="rect">
            <a:avLst/>
          </a:prstGeom>
          <a:noFill/>
        </p:spPr>
        <p:txBody>
          <a:bodyPr wrap="square">
            <a:spAutoFit/>
          </a:bodyPr>
          <a:lstStyle/>
          <a:p>
            <a:r>
              <a:rPr lang="en-US" sz="2800" dirty="0">
                <a:solidFill>
                  <a:schemeClr val="accent4"/>
                </a:solidFill>
              </a:rPr>
              <a:t>Project Snapshot:</a:t>
            </a:r>
          </a:p>
          <a:p>
            <a:r>
              <a:rPr lang="en-US" sz="2400" dirty="0">
                <a:solidFill>
                  <a:schemeClr val="accent3"/>
                </a:solidFill>
              </a:rPr>
              <a:t>This project for EESL AMI solution comprises of Design, Supply, Installation, Integration, Commissioning, Operation, and Maintenance/FMS Support of Advanced Metering Infrastructure (AMI) Solution for 5-million Smart Electricity Meters in Uttar Pradesh with GPRS-based Communication Module for Haryana and Uttar Pradesh including 03 years of I&amp;C and 05 years of comprehensive AMC of hardware/software. Hence, some of the priority focus areas are increasing billing efficiency and increase in customer satisfaction. To meet this objective, Energy Efficiency Services Limited (EESL) has decided to undertake this activity in two parts:</a:t>
            </a:r>
          </a:p>
          <a:p>
            <a:endParaRPr lang="en-US" sz="2400" dirty="0">
              <a:solidFill>
                <a:schemeClr val="accent3"/>
              </a:solidFill>
            </a:endParaRPr>
          </a:p>
          <a:p>
            <a:r>
              <a:rPr lang="en-US" sz="2400" dirty="0">
                <a:solidFill>
                  <a:schemeClr val="accent3"/>
                </a:solidFill>
              </a:rPr>
              <a:t> i.	Supply of Smart meters with GPRS-compatible NIC cards.</a:t>
            </a:r>
          </a:p>
          <a:p>
            <a:pPr marL="514350" indent="-514350">
              <a:buAutoNum type="romanLcPeriod" startAt="2"/>
            </a:pPr>
            <a:r>
              <a:rPr lang="en-US" sz="2400" dirty="0">
                <a:solidFill>
                  <a:schemeClr val="accent3"/>
                </a:solidFill>
              </a:rPr>
              <a:t>Installation, testing, commissioning, and integration of the AMI system.</a:t>
            </a:r>
          </a:p>
        </p:txBody>
      </p:sp>
    </p:spTree>
    <p:extLst>
      <p:ext uri="{BB962C8B-B14F-4D97-AF65-F5344CB8AC3E}">
        <p14:creationId xmlns:p14="http://schemas.microsoft.com/office/powerpoint/2010/main" val="34698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9C6970-2193-3AF0-85FD-6E38CBADE0A6}"/>
              </a:ext>
            </a:extLst>
          </p:cNvPr>
          <p:cNvSpPr txBox="1"/>
          <p:nvPr/>
        </p:nvSpPr>
        <p:spPr>
          <a:xfrm>
            <a:off x="792480" y="701040"/>
            <a:ext cx="10607039" cy="1754326"/>
          </a:xfrm>
          <a:prstGeom prst="rect">
            <a:avLst/>
          </a:prstGeom>
          <a:noFill/>
        </p:spPr>
        <p:txBody>
          <a:bodyPr wrap="square">
            <a:spAutoFit/>
          </a:bodyPr>
          <a:lstStyle/>
          <a:p>
            <a:r>
              <a:rPr lang="en-IN" sz="2800" dirty="0">
                <a:solidFill>
                  <a:schemeClr val="accent4"/>
                </a:solidFill>
              </a:rPr>
              <a:t>Project objective: Implementation of Smart meter objective by Discoms</a:t>
            </a:r>
          </a:p>
          <a:p>
            <a:endParaRPr lang="en-IN" sz="1600" dirty="0"/>
          </a:p>
          <a:p>
            <a:pPr marL="742950" lvl="1" indent="-285750">
              <a:buFont typeface="Arial" panose="020B0604020202020204" pitchFamily="34" charset="0"/>
              <a:buChar char="•"/>
            </a:pPr>
            <a:r>
              <a:rPr lang="en-IN" sz="1600" dirty="0"/>
              <a:t>Increase in Discom revenues</a:t>
            </a:r>
            <a:endParaRPr lang="en-IN" sz="1600" dirty="0">
              <a:solidFill>
                <a:srgbClr val="0000FF"/>
              </a:solidFill>
            </a:endParaRPr>
          </a:p>
          <a:p>
            <a:pPr marL="742950" lvl="1" indent="-285750">
              <a:buFont typeface="Arial" panose="020B0604020202020204" pitchFamily="34" charset="0"/>
              <a:buChar char="•"/>
            </a:pPr>
            <a:r>
              <a:rPr lang="en-IN" sz="1600" dirty="0"/>
              <a:t>Increase in Billing efficiency</a:t>
            </a:r>
            <a:endParaRPr lang="en-IN" sz="1600" dirty="0">
              <a:solidFill>
                <a:srgbClr val="0000FF"/>
              </a:solidFill>
            </a:endParaRPr>
          </a:p>
          <a:p>
            <a:pPr marL="742950" lvl="1" indent="-285750">
              <a:buFont typeface="Arial" panose="020B0604020202020204" pitchFamily="34" charset="0"/>
              <a:buChar char="•"/>
            </a:pPr>
            <a:r>
              <a:rPr lang="en-IN" sz="1600" dirty="0"/>
              <a:t>Reduction in commercial losses</a:t>
            </a:r>
            <a:endParaRPr lang="en-IN" sz="1600" dirty="0">
              <a:solidFill>
                <a:srgbClr val="0000FF"/>
              </a:solidFill>
            </a:endParaRPr>
          </a:p>
          <a:p>
            <a:pPr marL="742950" lvl="1" indent="-285750">
              <a:buFont typeface="Arial" panose="020B0604020202020204" pitchFamily="34" charset="0"/>
              <a:buChar char="•"/>
            </a:pPr>
            <a:r>
              <a:rPr lang="en-IN" sz="1600" dirty="0"/>
              <a:t>Increase in Customer Satisfaction</a:t>
            </a:r>
            <a:endParaRPr lang="en-IN" sz="1600" dirty="0">
              <a:solidFill>
                <a:srgbClr val="0000FF"/>
              </a:solidFill>
            </a:endParaRPr>
          </a:p>
        </p:txBody>
      </p:sp>
      <p:pic>
        <p:nvPicPr>
          <p:cNvPr id="5" name="Picture 4">
            <a:extLst>
              <a:ext uri="{FF2B5EF4-FFF2-40B4-BE49-F238E27FC236}">
                <a16:creationId xmlns:a16="http://schemas.microsoft.com/office/drawing/2014/main" id="{691CCDAD-1591-0A68-B2CB-99CB5165DA79}"/>
              </a:ext>
            </a:extLst>
          </p:cNvPr>
          <p:cNvPicPr>
            <a:picLocks noChangeAspect="1"/>
          </p:cNvPicPr>
          <p:nvPr/>
        </p:nvPicPr>
        <p:blipFill>
          <a:blip r:embed="rId2"/>
          <a:stretch>
            <a:fillRect/>
          </a:stretch>
        </p:blipFill>
        <p:spPr>
          <a:xfrm>
            <a:off x="1028700" y="2506980"/>
            <a:ext cx="9204960" cy="3157472"/>
          </a:xfrm>
          <a:prstGeom prst="rect">
            <a:avLst/>
          </a:prstGeom>
        </p:spPr>
      </p:pic>
    </p:spTree>
    <p:extLst>
      <p:ext uri="{BB962C8B-B14F-4D97-AF65-F5344CB8AC3E}">
        <p14:creationId xmlns:p14="http://schemas.microsoft.com/office/powerpoint/2010/main" val="263163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BDB608-3365-5063-1FC6-3D1638A65825}"/>
              </a:ext>
            </a:extLst>
          </p:cNvPr>
          <p:cNvSpPr txBox="1"/>
          <p:nvPr/>
        </p:nvSpPr>
        <p:spPr>
          <a:xfrm>
            <a:off x="1363980" y="716280"/>
            <a:ext cx="9471660" cy="769441"/>
          </a:xfrm>
          <a:prstGeom prst="rect">
            <a:avLst/>
          </a:prstGeom>
          <a:noFill/>
        </p:spPr>
        <p:txBody>
          <a:bodyPr wrap="square">
            <a:spAutoFit/>
          </a:bodyPr>
          <a:lstStyle/>
          <a:p>
            <a:r>
              <a:rPr lang="en-US" sz="4400" u="sng" dirty="0">
                <a:solidFill>
                  <a:schemeClr val="accent4"/>
                </a:solidFill>
              </a:rPr>
              <a:t>High- level AMI system architecture</a:t>
            </a:r>
            <a:endParaRPr lang="en-IN" sz="4400" u="sng" dirty="0">
              <a:solidFill>
                <a:schemeClr val="accent4"/>
              </a:solidFill>
            </a:endParaRPr>
          </a:p>
        </p:txBody>
      </p:sp>
      <p:pic>
        <p:nvPicPr>
          <p:cNvPr id="4" name="Picture 3">
            <a:extLst>
              <a:ext uri="{FF2B5EF4-FFF2-40B4-BE49-F238E27FC236}">
                <a16:creationId xmlns:a16="http://schemas.microsoft.com/office/drawing/2014/main" id="{3FD2B06E-4055-E2A1-6320-021BD2311747}"/>
              </a:ext>
            </a:extLst>
          </p:cNvPr>
          <p:cNvPicPr>
            <a:picLocks noChangeAspect="1"/>
          </p:cNvPicPr>
          <p:nvPr/>
        </p:nvPicPr>
        <p:blipFill>
          <a:blip r:embed="rId2"/>
          <a:stretch>
            <a:fillRect/>
          </a:stretch>
        </p:blipFill>
        <p:spPr>
          <a:xfrm>
            <a:off x="692233" y="1539239"/>
            <a:ext cx="10791195" cy="4358461"/>
          </a:xfrm>
          <a:prstGeom prst="rect">
            <a:avLst/>
          </a:prstGeom>
        </p:spPr>
      </p:pic>
    </p:spTree>
    <p:extLst>
      <p:ext uri="{BB962C8B-B14F-4D97-AF65-F5344CB8AC3E}">
        <p14:creationId xmlns:p14="http://schemas.microsoft.com/office/powerpoint/2010/main" val="578605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BB06FD1-2183-5DD5-7B16-AACC03F74732}"/>
              </a:ext>
            </a:extLst>
          </p:cNvPr>
          <p:cNvPicPr>
            <a:picLocks noChangeAspect="1"/>
          </p:cNvPicPr>
          <p:nvPr/>
        </p:nvPicPr>
        <p:blipFill>
          <a:blip r:embed="rId2"/>
          <a:stretch>
            <a:fillRect/>
          </a:stretch>
        </p:blipFill>
        <p:spPr>
          <a:xfrm>
            <a:off x="913951" y="693183"/>
            <a:ext cx="10364098" cy="5471634"/>
          </a:xfrm>
          <a:prstGeom prst="rect">
            <a:avLst/>
          </a:prstGeom>
        </p:spPr>
      </p:pic>
    </p:spTree>
    <p:extLst>
      <p:ext uri="{BB962C8B-B14F-4D97-AF65-F5344CB8AC3E}">
        <p14:creationId xmlns:p14="http://schemas.microsoft.com/office/powerpoint/2010/main" val="2612393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4EB2FF-C4E6-CBBB-4D48-BCCE867C9F33}"/>
              </a:ext>
            </a:extLst>
          </p:cNvPr>
          <p:cNvPicPr>
            <a:picLocks noChangeAspect="1"/>
          </p:cNvPicPr>
          <p:nvPr/>
        </p:nvPicPr>
        <p:blipFill>
          <a:blip r:embed="rId2"/>
          <a:stretch>
            <a:fillRect/>
          </a:stretch>
        </p:blipFill>
        <p:spPr>
          <a:xfrm>
            <a:off x="544349" y="552200"/>
            <a:ext cx="11103302" cy="5753599"/>
          </a:xfrm>
          <a:prstGeom prst="rect">
            <a:avLst/>
          </a:prstGeom>
        </p:spPr>
      </p:pic>
      <p:sp>
        <p:nvSpPr>
          <p:cNvPr id="4" name="TextBox 3">
            <a:extLst>
              <a:ext uri="{FF2B5EF4-FFF2-40B4-BE49-F238E27FC236}">
                <a16:creationId xmlns:a16="http://schemas.microsoft.com/office/drawing/2014/main" id="{C38489F3-8098-AC70-98BE-869B841FAE49}"/>
              </a:ext>
            </a:extLst>
          </p:cNvPr>
          <p:cNvSpPr txBox="1"/>
          <p:nvPr/>
        </p:nvSpPr>
        <p:spPr>
          <a:xfrm>
            <a:off x="1869621" y="2857500"/>
            <a:ext cx="5453743" cy="1200329"/>
          </a:xfrm>
          <a:prstGeom prst="rect">
            <a:avLst/>
          </a:prstGeom>
          <a:noFill/>
        </p:spPr>
        <p:txBody>
          <a:bodyPr wrap="square" rtlCol="0">
            <a:spAutoFit/>
          </a:bodyPr>
          <a:lstStyle/>
          <a:p>
            <a:r>
              <a:rPr lang="en-IN" dirty="0">
                <a:solidFill>
                  <a:srgbClr val="FF0000"/>
                </a:solidFill>
              </a:rPr>
              <a:t>GPRS-General purpose Radio services</a:t>
            </a:r>
          </a:p>
          <a:p>
            <a:r>
              <a:rPr lang="en-IN" dirty="0">
                <a:solidFill>
                  <a:srgbClr val="FF0000"/>
                </a:solidFill>
              </a:rPr>
              <a:t>CC &amp;B-Consumer care and Billing</a:t>
            </a:r>
          </a:p>
          <a:p>
            <a:r>
              <a:rPr lang="en-IN" dirty="0">
                <a:solidFill>
                  <a:srgbClr val="FF0000"/>
                </a:solidFill>
              </a:rPr>
              <a:t>DISCOM-(Distributing companies of electricity): Their responsibility is to distribute Electricity to the consumers. </a:t>
            </a:r>
          </a:p>
        </p:txBody>
      </p:sp>
    </p:spTree>
    <p:extLst>
      <p:ext uri="{BB962C8B-B14F-4D97-AF65-F5344CB8AC3E}">
        <p14:creationId xmlns:p14="http://schemas.microsoft.com/office/powerpoint/2010/main" val="865682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65BA59-9981-3C6D-0643-11EDC8B9F5E9}"/>
              </a:ext>
            </a:extLst>
          </p:cNvPr>
          <p:cNvPicPr>
            <a:picLocks noChangeAspect="1"/>
          </p:cNvPicPr>
          <p:nvPr/>
        </p:nvPicPr>
        <p:blipFill>
          <a:blip r:embed="rId2"/>
          <a:stretch>
            <a:fillRect/>
          </a:stretch>
        </p:blipFill>
        <p:spPr>
          <a:xfrm>
            <a:off x="647700" y="624840"/>
            <a:ext cx="10961848" cy="5554980"/>
          </a:xfrm>
          <a:prstGeom prst="rect">
            <a:avLst/>
          </a:prstGeom>
        </p:spPr>
      </p:pic>
      <p:sp>
        <p:nvSpPr>
          <p:cNvPr id="4" name="TextBox 3">
            <a:extLst>
              <a:ext uri="{FF2B5EF4-FFF2-40B4-BE49-F238E27FC236}">
                <a16:creationId xmlns:a16="http://schemas.microsoft.com/office/drawing/2014/main" id="{21E25F95-E834-A74E-3E4E-B4EA8B65B85B}"/>
              </a:ext>
            </a:extLst>
          </p:cNvPr>
          <p:cNvSpPr txBox="1"/>
          <p:nvPr/>
        </p:nvSpPr>
        <p:spPr>
          <a:xfrm>
            <a:off x="1262269" y="1431236"/>
            <a:ext cx="8289235" cy="646331"/>
          </a:xfrm>
          <a:prstGeom prst="rect">
            <a:avLst/>
          </a:prstGeom>
          <a:noFill/>
        </p:spPr>
        <p:txBody>
          <a:bodyPr wrap="square" rtlCol="0">
            <a:spAutoFit/>
          </a:bodyPr>
          <a:lstStyle/>
          <a:p>
            <a:r>
              <a:rPr lang="en-IN" dirty="0"/>
              <a:t>FTP-(File Transfer protocol)- is a way to download,upload, and transfer files from one location to another location on the internet and between computer systems.  </a:t>
            </a:r>
          </a:p>
        </p:txBody>
      </p:sp>
    </p:spTree>
    <p:extLst>
      <p:ext uri="{BB962C8B-B14F-4D97-AF65-F5344CB8AC3E}">
        <p14:creationId xmlns:p14="http://schemas.microsoft.com/office/powerpoint/2010/main" val="69412618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2F6CCAD27CB49498D56677759E3449F" ma:contentTypeVersion="3" ma:contentTypeDescription="Create a new document." ma:contentTypeScope="" ma:versionID="fef4150df252d5bcdf2e159b584fadc1">
  <xsd:schema xmlns:xsd="http://www.w3.org/2001/XMLSchema" xmlns:xs="http://www.w3.org/2001/XMLSchema" xmlns:p="http://schemas.microsoft.com/office/2006/metadata/properties" xmlns:ns3="56386595-67d2-46fd-8dc7-49cd9d9afe19" targetNamespace="http://schemas.microsoft.com/office/2006/metadata/properties" ma:root="true" ma:fieldsID="2228b65b03cc0fe52189f519b92f0632" ns3:_="">
    <xsd:import namespace="56386595-67d2-46fd-8dc7-49cd9d9afe19"/>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386595-67d2-46fd-8dc7-49cd9d9afe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82AEE9-F482-41EB-8FA0-260777CA3CAC}">
  <ds:schemaRefs>
    <ds:schemaRef ds:uri="http://www.w3.org/XML/1998/namespace"/>
    <ds:schemaRef ds:uri="http://purl.org/dc/dcmitype/"/>
    <ds:schemaRef ds:uri="http://schemas.microsoft.com/office/infopath/2007/PartnerControls"/>
    <ds:schemaRef ds:uri="http://schemas.microsoft.com/office/2006/metadata/properties"/>
    <ds:schemaRef ds:uri="56386595-67d2-46fd-8dc7-49cd9d9afe19"/>
    <ds:schemaRef ds:uri="http://schemas.microsoft.com/office/2006/documentManagement/types"/>
    <ds:schemaRef ds:uri="http://purl.org/dc/term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E8868D5E-A6E7-4BAD-8DA8-0FFDD539EFF5}">
  <ds:schemaRefs>
    <ds:schemaRef ds:uri="http://schemas.microsoft.com/sharepoint/v3/contenttype/forms"/>
  </ds:schemaRefs>
</ds:datastoreItem>
</file>

<file path=customXml/itemProps3.xml><?xml version="1.0" encoding="utf-8"?>
<ds:datastoreItem xmlns:ds="http://schemas.openxmlformats.org/officeDocument/2006/customXml" ds:itemID="{78B702AF-DD6A-4928-90D3-AC43052C38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386595-67d2-46fd-8dc7-49cd9d9afe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Organic</Template>
  <TotalTime>1441</TotalTime>
  <Words>2380</Words>
  <Application>Microsoft Office PowerPoint</Application>
  <PresentationFormat>Widescreen</PresentationFormat>
  <Paragraphs>166</Paragraphs>
  <Slides>31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Arial</vt:lpstr>
      <vt:lpstr>Calibri</vt:lpstr>
      <vt:lpstr>Catamaran</vt:lpstr>
      <vt:lpstr>Garamond</vt:lpstr>
      <vt:lpstr>OpenSans-Regular</vt:lpstr>
      <vt:lpstr>OpenSans-Semibold</vt:lpstr>
      <vt:lpstr>raleway</vt:lpstr>
      <vt:lpstr>Roboto</vt:lpstr>
      <vt:lpstr>Symbol</vt:lpstr>
      <vt:lpstr>TiemposHeadline-Semibold</vt:lpstr>
      <vt:lpstr>Times New Roman</vt:lpstr>
      <vt:lpstr>var(--main-font)</vt:lpstr>
      <vt:lpstr>Organic</vt:lpstr>
      <vt:lpstr>Internship Topic-Smart meter</vt:lpstr>
      <vt:lpstr>Name of Project-Advanced metering infrastructure (AMI)-Smart meter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Difference between Analog and Smart meter</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Internship-2022 Topic-Smart meter</dc:title>
  <dc:creator>Rajeev singh</dc:creator>
  <cp:lastModifiedBy>RAJEEV SINGH</cp:lastModifiedBy>
  <cp:revision>62</cp:revision>
  <dcterms:created xsi:type="dcterms:W3CDTF">2022-11-25T08:09:47Z</dcterms:created>
  <dcterms:modified xsi:type="dcterms:W3CDTF">2024-09-08T20:22:36Z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0x01010092F6CCAD27CB49498D56677759E3449F</vt:lpwstr>
  </property>
</Properties>
</file>